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5.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68" r:id="rId3"/>
    <p:sldMasterId id="2147483681" r:id="rId4"/>
  </p:sldMasterIdLst>
  <p:notesMasterIdLst>
    <p:notesMasterId r:id="rId12"/>
  </p:notesMasterIdLst>
  <p:sldIdLst>
    <p:sldId id="497" r:id="rId5"/>
    <p:sldId id="260" r:id="rId6"/>
    <p:sldId id="3483" r:id="rId7"/>
    <p:sldId id="2141411900" r:id="rId8"/>
    <p:sldId id="2141412035" r:id="rId9"/>
    <p:sldId id="2141412048" r:id="rId10"/>
    <p:sldId id="349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32D6CD3-21C4-283D-32D2-699D096646F6}" name="Tariro Nyimo" initials="TN" userId="S::tariro@digitalfrontiers.org::de9e960d-11a1-44ea-a8c0-4b9cf0630c9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00B05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26" autoAdjust="0"/>
  </p:normalViewPr>
  <p:slideViewPr>
    <p:cSldViewPr snapToGrid="0">
      <p:cViewPr varScale="1">
        <p:scale>
          <a:sx n="82" d="100"/>
          <a:sy n="82" d="100"/>
        </p:scale>
        <p:origin x="720" y="5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notesMaster" Target="notesMasters/notesMaster1.xml"/><Relationship Id="rId17"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B495E8-0FA3-4CF2-87A8-D66A2B08A3E0}"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04069D-C1B2-4C42-8E77-40187158DE7C}" type="slidenum">
              <a:rPr lang="en-US" smtClean="0"/>
              <a:t>‹#›</a:t>
            </a:fld>
            <a:endParaRPr lang="en-US"/>
          </a:p>
        </p:txBody>
      </p:sp>
    </p:spTree>
    <p:extLst>
      <p:ext uri="{BB962C8B-B14F-4D97-AF65-F5344CB8AC3E}">
        <p14:creationId xmlns:p14="http://schemas.microsoft.com/office/powerpoint/2010/main" val="1426794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team of 185 over 32 countries, we have convened meetings of 21 000 professional and trained students from over 3000 </a:t>
            </a:r>
            <a:r>
              <a:rPr lang="en-US" dirty="0" err="1"/>
              <a:t>organisations</a:t>
            </a:r>
            <a:r>
              <a:rPr lang="en-US" dirty="0"/>
              <a:t>. By the end of 2022, the Digital Frontiers Institute had already proven significant impact having reached 8761 professionals from 168+ countries and over 3000 </a:t>
            </a:r>
            <a:r>
              <a:rPr lang="en-US" dirty="0" err="1"/>
              <a:t>organisations</a:t>
            </a:r>
            <a:r>
              <a:rPr lang="en-US" dirty="0"/>
              <a:t>, with over 20 027 courses and 830 000 instructional hours delivered with an 86% pass rate. 38 in-person communities of practice across 48 countries convened 20 667 professionals through 1619 meetings and the program dispersed $2.4m in scholarships. The Certified Digital Finance Practitioner </a:t>
            </a:r>
            <a:r>
              <a:rPr lang="en-US" dirty="0" err="1"/>
              <a:t>programme</a:t>
            </a:r>
            <a:r>
              <a:rPr lang="en-US" dirty="0"/>
              <a:t> specifically has reached 7807 professionals, who have participated in 17 371 courses. This represents around 660 438 instructional hours taught. </a:t>
            </a:r>
          </a:p>
          <a:p>
            <a:endParaRPr lang="en-Z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77BF1C-19C2-D44E-8F11-B72768852F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5222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Assess a markets readiness for IIPS, clearly verbalize the problem it is trying to solve and define the way IIPS will assist in solving the problem by establishing inclusive design principles and business requirements;</a:t>
            </a:r>
          </a:p>
          <a:p>
            <a:r>
              <a:rPr lang="en-US" dirty="0"/>
              <a:t>2.	Be able to set up a program to establish an IIPS scheme with the necessary engagement, resources and activities, aligned to a shared vision among all stakeholders;</a:t>
            </a:r>
          </a:p>
          <a:p>
            <a:r>
              <a:rPr lang="en-US" dirty="0"/>
              <a:t>3.	Motivate for the most appropriate governance, participation and ownership model for the IIPS;</a:t>
            </a:r>
          </a:p>
          <a:p>
            <a:r>
              <a:rPr lang="en-US" dirty="0"/>
              <a:t>4.	Be able to define the requirements for the operational (including technology ownership) and settlement model for the IIPS according to market and supervisory needs;</a:t>
            </a:r>
          </a:p>
          <a:p>
            <a:r>
              <a:rPr lang="en-US" dirty="0"/>
              <a:t>5.	Be able to evaluate the economic impact of the IIPS on the business case of the scheme and its participants;</a:t>
            </a:r>
          </a:p>
          <a:p>
            <a:r>
              <a:rPr lang="en-US" dirty="0"/>
              <a:t>6.	Be able to describe various launch strategies and innovation roadmaps to scale the IIPS successfully. </a:t>
            </a:r>
          </a:p>
        </p:txBody>
      </p:sp>
      <p:sp>
        <p:nvSpPr>
          <p:cNvPr id="4" name="Slide Number Placeholder 3"/>
          <p:cNvSpPr>
            <a:spLocks noGrp="1"/>
          </p:cNvSpPr>
          <p:nvPr>
            <p:ph type="sldNum" sz="quarter" idx="5"/>
          </p:nvPr>
        </p:nvSpPr>
        <p:spPr/>
        <p:txBody>
          <a:bodyPr/>
          <a:lstStyle/>
          <a:p>
            <a:fld id="{9599BE79-ED4C-40A1-B1CF-0659A763F155}" type="slidenum">
              <a:rPr lang="en-US" smtClean="0"/>
              <a:t>3</a:t>
            </a:fld>
            <a:endParaRPr lang="en-US"/>
          </a:p>
        </p:txBody>
      </p:sp>
    </p:spTree>
    <p:extLst>
      <p:ext uri="{BB962C8B-B14F-4D97-AF65-F5344CB8AC3E}">
        <p14:creationId xmlns:p14="http://schemas.microsoft.com/office/powerpoint/2010/main" val="3155471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mj-lt"/>
              </a:rPr>
              <a:t>would they need and are these distinct from main-stream business?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77BF1C-19C2-D44E-8F11-B72768852F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081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99BE79-ED4C-40A1-B1CF-0659A763F155}" type="slidenum">
              <a:rPr lang="en-US" smtClean="0"/>
              <a:t>7</a:t>
            </a:fld>
            <a:endParaRPr lang="en-US"/>
          </a:p>
        </p:txBody>
      </p:sp>
    </p:spTree>
    <p:extLst>
      <p:ext uri="{BB962C8B-B14F-4D97-AF65-F5344CB8AC3E}">
        <p14:creationId xmlns:p14="http://schemas.microsoft.com/office/powerpoint/2010/main" val="2674536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slideMaster" Target="../slideMasters/slideMaster2.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4.xml"/><Relationship Id="rId1" Type="http://schemas.openxmlformats.org/officeDocument/2006/relationships/tags" Target="../tags/tag5.xml"/><Relationship Id="rId4"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slideMaster" Target="../slideMasters/slideMaster4.xml"/><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4.xml"/><Relationship Id="rId1" Type="http://schemas.openxmlformats.org/officeDocument/2006/relationships/tags" Target="../tags/tag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24ACD-3386-4994-897D-094B99891A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5B53EF-403F-451C-8C51-C0F32CC4A6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2E3515-063E-4EFD-BBCE-3630F8C84698}"/>
              </a:ext>
            </a:extLst>
          </p:cNvPr>
          <p:cNvSpPr>
            <a:spLocks noGrp="1"/>
          </p:cNvSpPr>
          <p:nvPr>
            <p:ph type="dt" sz="half" idx="10"/>
          </p:nvPr>
        </p:nvSpPr>
        <p:spPr/>
        <p:txBody>
          <a:bodyPr/>
          <a:lstStyle/>
          <a:p>
            <a:fld id="{A8F4937F-EDBD-42B9-80B3-4F98AC8BAF3E}" type="datetimeFigureOut">
              <a:rPr lang="en-US" smtClean="0"/>
              <a:t>11/1/2023</a:t>
            </a:fld>
            <a:endParaRPr lang="en-US"/>
          </a:p>
        </p:txBody>
      </p:sp>
      <p:sp>
        <p:nvSpPr>
          <p:cNvPr id="5" name="Footer Placeholder 4">
            <a:extLst>
              <a:ext uri="{FF2B5EF4-FFF2-40B4-BE49-F238E27FC236}">
                <a16:creationId xmlns:a16="http://schemas.microsoft.com/office/drawing/2014/main" id="{DA3FBB98-B1D6-471F-B382-A856CA2F47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3E578B-4A4C-4778-95A7-C48C55667DD7}"/>
              </a:ext>
            </a:extLst>
          </p:cNvPr>
          <p:cNvSpPr>
            <a:spLocks noGrp="1"/>
          </p:cNvSpPr>
          <p:nvPr>
            <p:ph type="sldNum" sz="quarter" idx="12"/>
          </p:nvPr>
        </p:nvSpPr>
        <p:spPr/>
        <p:txBody>
          <a:bodyPr/>
          <a:lstStyle/>
          <a:p>
            <a:fld id="{816B0FF1-459F-457C-9E17-704566E3A169}" type="slidenum">
              <a:rPr lang="en-US" smtClean="0"/>
              <a:t>‹#›</a:t>
            </a:fld>
            <a:endParaRPr lang="en-US"/>
          </a:p>
        </p:txBody>
      </p:sp>
    </p:spTree>
    <p:extLst>
      <p:ext uri="{BB962C8B-B14F-4D97-AF65-F5344CB8AC3E}">
        <p14:creationId xmlns:p14="http://schemas.microsoft.com/office/powerpoint/2010/main" val="2099242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DD7B7-A21E-4B99-B7F9-0CE0FC8BE4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ED9444-3F49-498E-9BE2-E40F2B5401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92C043-2C33-4E89-A27D-152129085AC4}"/>
              </a:ext>
            </a:extLst>
          </p:cNvPr>
          <p:cNvSpPr>
            <a:spLocks noGrp="1"/>
          </p:cNvSpPr>
          <p:nvPr>
            <p:ph type="dt" sz="half" idx="10"/>
          </p:nvPr>
        </p:nvSpPr>
        <p:spPr/>
        <p:txBody>
          <a:bodyPr/>
          <a:lstStyle/>
          <a:p>
            <a:fld id="{A8F4937F-EDBD-42B9-80B3-4F98AC8BAF3E}" type="datetimeFigureOut">
              <a:rPr lang="en-US" smtClean="0"/>
              <a:t>11/1/2023</a:t>
            </a:fld>
            <a:endParaRPr lang="en-US"/>
          </a:p>
        </p:txBody>
      </p:sp>
      <p:sp>
        <p:nvSpPr>
          <p:cNvPr id="5" name="Footer Placeholder 4">
            <a:extLst>
              <a:ext uri="{FF2B5EF4-FFF2-40B4-BE49-F238E27FC236}">
                <a16:creationId xmlns:a16="http://schemas.microsoft.com/office/drawing/2014/main" id="{50EEB82A-7D1A-4908-96F9-F70FE3AEA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80A79E-4986-46DF-97A3-E4138DDBC088}"/>
              </a:ext>
            </a:extLst>
          </p:cNvPr>
          <p:cNvSpPr>
            <a:spLocks noGrp="1"/>
          </p:cNvSpPr>
          <p:nvPr>
            <p:ph type="sldNum" sz="quarter" idx="12"/>
          </p:nvPr>
        </p:nvSpPr>
        <p:spPr/>
        <p:txBody>
          <a:bodyPr/>
          <a:lstStyle/>
          <a:p>
            <a:fld id="{816B0FF1-459F-457C-9E17-704566E3A169}" type="slidenum">
              <a:rPr lang="en-US" smtClean="0"/>
              <a:t>‹#›</a:t>
            </a:fld>
            <a:endParaRPr lang="en-US"/>
          </a:p>
        </p:txBody>
      </p:sp>
    </p:spTree>
    <p:extLst>
      <p:ext uri="{BB962C8B-B14F-4D97-AF65-F5344CB8AC3E}">
        <p14:creationId xmlns:p14="http://schemas.microsoft.com/office/powerpoint/2010/main" val="1393698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60CFDA-8C15-4F35-9236-B5A98A08E5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6282B9-2FE3-46B8-B9D2-D6340F8E53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2B506-789A-4BE2-B16E-8C93967E2488}"/>
              </a:ext>
            </a:extLst>
          </p:cNvPr>
          <p:cNvSpPr>
            <a:spLocks noGrp="1"/>
          </p:cNvSpPr>
          <p:nvPr>
            <p:ph type="dt" sz="half" idx="10"/>
          </p:nvPr>
        </p:nvSpPr>
        <p:spPr/>
        <p:txBody>
          <a:bodyPr/>
          <a:lstStyle/>
          <a:p>
            <a:fld id="{A8F4937F-EDBD-42B9-80B3-4F98AC8BAF3E}" type="datetimeFigureOut">
              <a:rPr lang="en-US" smtClean="0"/>
              <a:t>11/1/2023</a:t>
            </a:fld>
            <a:endParaRPr lang="en-US"/>
          </a:p>
        </p:txBody>
      </p:sp>
      <p:sp>
        <p:nvSpPr>
          <p:cNvPr id="5" name="Footer Placeholder 4">
            <a:extLst>
              <a:ext uri="{FF2B5EF4-FFF2-40B4-BE49-F238E27FC236}">
                <a16:creationId xmlns:a16="http://schemas.microsoft.com/office/drawing/2014/main" id="{0E5BBB8B-DC75-487D-ACBE-EB0C6D29C6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12D18-6330-4CD8-BBAC-4216092A6CCA}"/>
              </a:ext>
            </a:extLst>
          </p:cNvPr>
          <p:cNvSpPr>
            <a:spLocks noGrp="1"/>
          </p:cNvSpPr>
          <p:nvPr>
            <p:ph type="sldNum" sz="quarter" idx="12"/>
          </p:nvPr>
        </p:nvSpPr>
        <p:spPr/>
        <p:txBody>
          <a:bodyPr/>
          <a:lstStyle/>
          <a:p>
            <a:fld id="{816B0FF1-459F-457C-9E17-704566E3A169}" type="slidenum">
              <a:rPr lang="en-US" smtClean="0"/>
              <a:t>‹#›</a:t>
            </a:fld>
            <a:endParaRPr lang="en-US"/>
          </a:p>
        </p:txBody>
      </p:sp>
    </p:spTree>
    <p:extLst>
      <p:ext uri="{BB962C8B-B14F-4D97-AF65-F5344CB8AC3E}">
        <p14:creationId xmlns:p14="http://schemas.microsoft.com/office/powerpoint/2010/main" val="17195626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1F0CA8-0917-43F5-86FB-761EAC405023}"/>
              </a:ext>
            </a:extLst>
          </p:cNvPr>
          <p:cNvSpPr>
            <a:spLocks noGrp="1"/>
          </p:cNvSpPr>
          <p:nvPr>
            <p:ph sz="quarter" idx="13"/>
          </p:nvPr>
        </p:nvSpPr>
        <p:spPr>
          <a:xfrm>
            <a:off x="923218" y="1639039"/>
            <a:ext cx="10498975" cy="4645384"/>
          </a:xfrm>
          <a:prstGeom prst="rect">
            <a:avLst/>
          </a:prstGeom>
        </p:spPr>
        <p:txBody>
          <a:bodyPr/>
          <a:lstStyle>
            <a:lvl1pPr>
              <a:defRPr>
                <a:solidFill>
                  <a:schemeClr val="accent2"/>
                </a:solidFill>
                <a:latin typeface="Sofia Pro"/>
              </a:defRPr>
            </a:lvl1pPr>
            <a:lvl2pPr>
              <a:defRPr>
                <a:solidFill>
                  <a:schemeClr val="accent2"/>
                </a:solidFill>
                <a:latin typeface="Sofia Pro"/>
              </a:defRPr>
            </a:lvl2pPr>
            <a:lvl3pPr>
              <a:defRPr>
                <a:solidFill>
                  <a:schemeClr val="accent2"/>
                </a:solidFill>
                <a:latin typeface="Sofia Pro"/>
              </a:defRPr>
            </a:lvl3pPr>
            <a:lvl4pPr>
              <a:defRPr>
                <a:solidFill>
                  <a:schemeClr val="accent2"/>
                </a:solidFill>
                <a:latin typeface="Sofia Pro"/>
              </a:defRPr>
            </a:lvl4pPr>
            <a:lvl5pPr>
              <a:defRPr>
                <a:solidFill>
                  <a:schemeClr val="accent2"/>
                </a:solidFill>
                <a:latin typeface="Sofia P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grpSp>
        <p:nvGrpSpPr>
          <p:cNvPr id="16" name="Group 15">
            <a:extLst>
              <a:ext uri="{FF2B5EF4-FFF2-40B4-BE49-F238E27FC236}">
                <a16:creationId xmlns:a16="http://schemas.microsoft.com/office/drawing/2014/main" id="{B9D8571F-27D8-41CD-AADF-9839436B1100}"/>
              </a:ext>
            </a:extLst>
          </p:cNvPr>
          <p:cNvGrpSpPr/>
          <p:nvPr userDrawn="1"/>
        </p:nvGrpSpPr>
        <p:grpSpPr>
          <a:xfrm>
            <a:off x="0" y="213480"/>
            <a:ext cx="771651" cy="923290"/>
            <a:chOff x="486230" y="0"/>
            <a:chExt cx="771651" cy="923290"/>
          </a:xfrm>
        </p:grpSpPr>
        <p:sp>
          <p:nvSpPr>
            <p:cNvPr id="17" name="Rectangle 16">
              <a:extLst>
                <a:ext uri="{FF2B5EF4-FFF2-40B4-BE49-F238E27FC236}">
                  <a16:creationId xmlns:a16="http://schemas.microsoft.com/office/drawing/2014/main" id="{9F596B9D-256D-4B4F-932C-5D061373F668}"/>
                </a:ext>
              </a:extLst>
            </p:cNvPr>
            <p:cNvSpPr/>
            <p:nvPr userDrawn="1"/>
          </p:nvSpPr>
          <p:spPr>
            <a:xfrm>
              <a:off x="486230" y="0"/>
              <a:ext cx="641530" cy="923290"/>
            </a:xfrm>
            <a:prstGeom prst="rect">
              <a:avLst/>
            </a:prstGeom>
            <a:solidFill>
              <a:srgbClr val="C61E26"/>
            </a:solidFill>
            <a:ln w="12700" cap="flat" cmpd="sng" algn="ctr">
              <a:solidFill>
                <a:srgbClr val="C61E26"/>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a:ln>
                  <a:noFill/>
                </a:ln>
                <a:solidFill>
                  <a:sysClr val="window" lastClr="FFFFFF"/>
                </a:solidFill>
                <a:effectLst/>
                <a:uLnTx/>
                <a:uFillTx/>
                <a:latin typeface="Sofia Pro"/>
                <a:ea typeface="+mn-ea"/>
                <a:cs typeface="+mn-cs"/>
              </a:endParaRPr>
            </a:p>
          </p:txBody>
        </p:sp>
        <p:sp>
          <p:nvSpPr>
            <p:cNvPr id="18" name="Rectangle 17">
              <a:extLst>
                <a:ext uri="{FF2B5EF4-FFF2-40B4-BE49-F238E27FC236}">
                  <a16:creationId xmlns:a16="http://schemas.microsoft.com/office/drawing/2014/main" id="{240C6AE7-F496-4920-873F-ED1D8405FCC1}"/>
                </a:ext>
              </a:extLst>
            </p:cNvPr>
            <p:cNvSpPr/>
            <p:nvPr userDrawn="1"/>
          </p:nvSpPr>
          <p:spPr>
            <a:xfrm>
              <a:off x="947738" y="352425"/>
              <a:ext cx="310143" cy="310142"/>
            </a:xfrm>
            <a:prstGeom prst="rect">
              <a:avLst/>
            </a:prstGeom>
            <a:solidFill>
              <a:srgbClr val="63102A"/>
            </a:solidFill>
            <a:ln w="133350" cap="flat" cmpd="sng" algn="ctr">
              <a:solidFill>
                <a:srgbClr val="63102A"/>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a:ln>
                  <a:noFill/>
                </a:ln>
                <a:solidFill>
                  <a:sysClr val="window" lastClr="FFFFFF"/>
                </a:solidFill>
                <a:effectLst/>
                <a:uLnTx/>
                <a:uFillTx/>
                <a:latin typeface="Sofia Pro"/>
                <a:ea typeface="+mn-ea"/>
                <a:cs typeface="+mn-cs"/>
              </a:endParaRPr>
            </a:p>
          </p:txBody>
        </p:sp>
      </p:grpSp>
      <p:sp>
        <p:nvSpPr>
          <p:cNvPr id="20" name="Content Placeholder 2">
            <a:extLst>
              <a:ext uri="{FF2B5EF4-FFF2-40B4-BE49-F238E27FC236}">
                <a16:creationId xmlns:a16="http://schemas.microsoft.com/office/drawing/2014/main" id="{F5E01ABC-58C4-47CD-8623-11AB94B361BF}"/>
              </a:ext>
            </a:extLst>
          </p:cNvPr>
          <p:cNvSpPr>
            <a:spLocks noGrp="1"/>
          </p:cNvSpPr>
          <p:nvPr>
            <p:ph sz="quarter" idx="15"/>
          </p:nvPr>
        </p:nvSpPr>
        <p:spPr>
          <a:xfrm>
            <a:off x="923217" y="484383"/>
            <a:ext cx="10498975" cy="473186"/>
          </a:xfrm>
          <a:prstGeom prst="rect">
            <a:avLst/>
          </a:prstGeom>
        </p:spPr>
        <p:txBody>
          <a:bodyPr/>
          <a:lstStyle>
            <a:lvl1pPr>
              <a:defRPr b="1">
                <a:solidFill>
                  <a:srgbClr val="63102A"/>
                </a:solidFill>
                <a:latin typeface="Sofia Pro"/>
              </a:defRPr>
            </a:lvl1pPr>
            <a:lvl2pPr>
              <a:defRPr>
                <a:solidFill>
                  <a:schemeClr val="accent2"/>
                </a:solidFill>
                <a:latin typeface="Sofia Pro"/>
              </a:defRPr>
            </a:lvl2pPr>
            <a:lvl3pPr>
              <a:defRPr>
                <a:solidFill>
                  <a:schemeClr val="accent2"/>
                </a:solidFill>
                <a:latin typeface="Sofia Pro"/>
              </a:defRPr>
            </a:lvl3pPr>
            <a:lvl4pPr>
              <a:defRPr>
                <a:solidFill>
                  <a:schemeClr val="accent2"/>
                </a:solidFill>
                <a:latin typeface="Sofia Pro"/>
              </a:defRPr>
            </a:lvl4pPr>
            <a:lvl5pPr>
              <a:defRPr>
                <a:solidFill>
                  <a:schemeClr val="accent2"/>
                </a:solidFill>
                <a:latin typeface="Sofia Pro"/>
              </a:defRPr>
            </a:lvl5pPr>
          </a:lstStyle>
          <a:p>
            <a:pPr lvl="0"/>
            <a:r>
              <a:rPr lang="en-US"/>
              <a:t>Click to edit Master text styles</a:t>
            </a:r>
          </a:p>
        </p:txBody>
      </p:sp>
      <p:sp>
        <p:nvSpPr>
          <p:cNvPr id="23" name="Slide Number Placeholder 5">
            <a:extLst>
              <a:ext uri="{FF2B5EF4-FFF2-40B4-BE49-F238E27FC236}">
                <a16:creationId xmlns:a16="http://schemas.microsoft.com/office/drawing/2014/main" id="{530C004F-04A2-4240-902C-FBF0A5CF3165}"/>
              </a:ext>
            </a:extLst>
          </p:cNvPr>
          <p:cNvSpPr>
            <a:spLocks noGrp="1"/>
          </p:cNvSpPr>
          <p:nvPr>
            <p:ph type="sldNum" sz="quarter" idx="4"/>
          </p:nvPr>
        </p:nvSpPr>
        <p:spPr>
          <a:xfrm>
            <a:off x="10382596" y="6483258"/>
            <a:ext cx="336016" cy="365125"/>
          </a:xfrm>
          <a:prstGeom prst="rect">
            <a:avLst/>
          </a:prstGeom>
        </p:spPr>
        <p:txBody>
          <a:bodyPr vert="horz" lIns="91440" tIns="45720" rIns="91440" bIns="45720" rtlCol="0" anchor="ctr"/>
          <a:lstStyle>
            <a:lvl1pPr algn="r">
              <a:defRPr sz="800">
                <a:solidFill>
                  <a:schemeClr val="bg1">
                    <a:lumMod val="50000"/>
                  </a:schemeClr>
                </a:solidFill>
                <a:latin typeface="Sofia Pro"/>
              </a:defRPr>
            </a:lvl1pPr>
          </a:lstStyle>
          <a:p>
            <a:fld id="{48F63A3B-78C7-47BE-AE5E-E10140E04643}" type="slidenum">
              <a:rPr lang="en-US" smtClean="0"/>
              <a:pPr/>
              <a:t>‹#›</a:t>
            </a:fld>
            <a:endParaRPr lang="en-US"/>
          </a:p>
        </p:txBody>
      </p:sp>
      <p:sp>
        <p:nvSpPr>
          <p:cNvPr id="26" name="Rectangle 25">
            <a:extLst>
              <a:ext uri="{FF2B5EF4-FFF2-40B4-BE49-F238E27FC236}">
                <a16:creationId xmlns:a16="http://schemas.microsoft.com/office/drawing/2014/main" id="{61801A88-FE60-4A6F-8063-A4BE60C67E6D}"/>
              </a:ext>
            </a:extLst>
          </p:cNvPr>
          <p:cNvSpPr/>
          <p:nvPr userDrawn="1"/>
        </p:nvSpPr>
        <p:spPr>
          <a:xfrm>
            <a:off x="10718612" y="6569935"/>
            <a:ext cx="703580" cy="191770"/>
          </a:xfrm>
          <a:prstGeom prst="rect">
            <a:avLst/>
          </a:prstGeom>
          <a:solidFill>
            <a:srgbClr val="C61E26"/>
          </a:solidFill>
          <a:ln w="12700" cap="flat" cmpd="sng" algn="ctr">
            <a:solidFill>
              <a:srgbClr val="C61E26"/>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a:ln>
                <a:noFill/>
              </a:ln>
              <a:solidFill>
                <a:sysClr val="window" lastClr="FFFFFF"/>
              </a:solidFill>
              <a:effectLst/>
              <a:uLnTx/>
              <a:uFillTx/>
              <a:latin typeface="Sofia Pro"/>
              <a:ea typeface="+mn-ea"/>
              <a:cs typeface="+mn-cs"/>
            </a:endParaRPr>
          </a:p>
        </p:txBody>
      </p:sp>
    </p:spTree>
    <p:extLst>
      <p:ext uri="{BB962C8B-B14F-4D97-AF65-F5344CB8AC3E}">
        <p14:creationId xmlns:p14="http://schemas.microsoft.com/office/powerpoint/2010/main" val="1425060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853A55-5662-4A6D-ABFC-E61442CC6E21}"/>
              </a:ext>
            </a:extLst>
          </p:cNvPr>
          <p:cNvSpPr/>
          <p:nvPr userDrawn="1"/>
        </p:nvSpPr>
        <p:spPr>
          <a:xfrm>
            <a:off x="11739154" y="6392091"/>
            <a:ext cx="452846" cy="465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DE3300A5-D59C-4924-9232-342B2CEF57ED}"/>
              </a:ext>
            </a:extLst>
          </p:cNvPr>
          <p:cNvGrpSpPr/>
          <p:nvPr userDrawn="1"/>
        </p:nvGrpSpPr>
        <p:grpSpPr>
          <a:xfrm>
            <a:off x="5732498" y="324637"/>
            <a:ext cx="6823001" cy="949608"/>
            <a:chOff x="6109951" y="5036753"/>
            <a:chExt cx="6823001" cy="949608"/>
          </a:xfrm>
        </p:grpSpPr>
        <p:pic>
          <p:nvPicPr>
            <p:cNvPr id="3" name="Picture 2">
              <a:extLst>
                <a:ext uri="{FF2B5EF4-FFF2-40B4-BE49-F238E27FC236}">
                  <a16:creationId xmlns:a16="http://schemas.microsoft.com/office/drawing/2014/main" id="{2961A79A-43C6-40B0-92B1-A9A36539BAF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6109951" y="5036753"/>
              <a:ext cx="6823001" cy="890667"/>
            </a:xfrm>
            <a:prstGeom prst="rect">
              <a:avLst/>
            </a:prstGeom>
          </p:spPr>
        </p:pic>
        <p:sp>
          <p:nvSpPr>
            <p:cNvPr id="8" name="TextBox 7">
              <a:extLst>
                <a:ext uri="{FF2B5EF4-FFF2-40B4-BE49-F238E27FC236}">
                  <a16:creationId xmlns:a16="http://schemas.microsoft.com/office/drawing/2014/main" id="{F19DE5FD-EDBF-466E-AE6F-5A704F79A4C8}"/>
                </a:ext>
              </a:extLst>
            </p:cNvPr>
            <p:cNvSpPr txBox="1"/>
            <p:nvPr userDrawn="1"/>
          </p:nvSpPr>
          <p:spPr>
            <a:xfrm>
              <a:off x="8471866" y="5617029"/>
              <a:ext cx="3380797" cy="369332"/>
            </a:xfrm>
            <a:prstGeom prst="rect">
              <a:avLst/>
            </a:prstGeom>
            <a:noFill/>
          </p:spPr>
          <p:txBody>
            <a:bodyPr wrap="none" rtlCol="0">
              <a:spAutoFit/>
            </a:bodyPr>
            <a:lstStyle/>
            <a:p>
              <a:r>
                <a:rPr lang="en-US"/>
                <a:t>at the frontier of capacity building</a:t>
              </a:r>
              <a:endParaRPr lang="en-GB"/>
            </a:p>
          </p:txBody>
        </p:sp>
      </p:grpSp>
      <p:grpSp>
        <p:nvGrpSpPr>
          <p:cNvPr id="12" name="Graphic 12">
            <a:extLst>
              <a:ext uri="{FF2B5EF4-FFF2-40B4-BE49-F238E27FC236}">
                <a16:creationId xmlns:a16="http://schemas.microsoft.com/office/drawing/2014/main" id="{9887A155-1D80-4749-B8B9-039CEE5A763E}"/>
              </a:ext>
            </a:extLst>
          </p:cNvPr>
          <p:cNvGrpSpPr/>
          <p:nvPr userDrawn="1"/>
        </p:nvGrpSpPr>
        <p:grpSpPr>
          <a:xfrm rot="10800000">
            <a:off x="524634" y="389527"/>
            <a:ext cx="4536938" cy="3825497"/>
            <a:chOff x="0" y="0"/>
            <a:chExt cx="3848099" cy="3205932"/>
          </a:xfrm>
          <a:solidFill>
            <a:schemeClr val="bg2">
              <a:alpha val="44000"/>
            </a:schemeClr>
          </a:solidFill>
        </p:grpSpPr>
        <p:sp>
          <p:nvSpPr>
            <p:cNvPr id="13" name="Freeform: Shape 12">
              <a:extLst>
                <a:ext uri="{FF2B5EF4-FFF2-40B4-BE49-F238E27FC236}">
                  <a16:creationId xmlns:a16="http://schemas.microsoft.com/office/drawing/2014/main" id="{7A612338-CDD9-4DC5-9FB3-477C86010648}"/>
                </a:ext>
              </a:extLst>
            </p:cNvPr>
            <p:cNvSpPr/>
            <p:nvPr userDrawn="1"/>
          </p:nvSpPr>
          <p:spPr>
            <a:xfrm>
              <a:off x="3068675" y="1859097"/>
              <a:ext cx="779424" cy="779424"/>
            </a:xfrm>
            <a:custGeom>
              <a:avLst/>
              <a:gdLst>
                <a:gd name="connsiteX0" fmla="*/ 0 w 779424"/>
                <a:gd name="connsiteY0" fmla="*/ 779424 h 779424"/>
                <a:gd name="connsiteX1" fmla="*/ 0 w 779424"/>
                <a:gd name="connsiteY1" fmla="*/ 0 h 779424"/>
                <a:gd name="connsiteX2" fmla="*/ 779424 w 779424"/>
                <a:gd name="connsiteY2" fmla="*/ 0 h 779424"/>
                <a:gd name="connsiteX3" fmla="*/ 779424 w 779424"/>
                <a:gd name="connsiteY3" fmla="*/ 779424 h 779424"/>
                <a:gd name="connsiteX4" fmla="*/ 0 w 779424"/>
                <a:gd name="connsiteY4" fmla="*/ 779424 h 779424"/>
                <a:gd name="connsiteX5" fmla="*/ 0 w 779424"/>
                <a:gd name="connsiteY5" fmla="*/ 779424 h 779424"/>
                <a:gd name="connsiteX6" fmla="*/ 80884 w 779424"/>
                <a:gd name="connsiteY6" fmla="*/ 79658 h 779424"/>
                <a:gd name="connsiteX7" fmla="*/ 80884 w 779424"/>
                <a:gd name="connsiteY7" fmla="*/ 698540 h 779424"/>
                <a:gd name="connsiteX8" fmla="*/ 699766 w 779424"/>
                <a:gd name="connsiteY8" fmla="*/ 698540 h 779424"/>
                <a:gd name="connsiteX9" fmla="*/ 699766 w 779424"/>
                <a:gd name="connsiteY9" fmla="*/ 79658 h 779424"/>
                <a:gd name="connsiteX10" fmla="*/ 80884 w 779424"/>
                <a:gd name="connsiteY10" fmla="*/ 79658 h 779424"/>
                <a:gd name="connsiteX11" fmla="*/ 80884 w 779424"/>
                <a:gd name="connsiteY11" fmla="*/ 79658 h 779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9424" h="779424">
                  <a:moveTo>
                    <a:pt x="0" y="779424"/>
                  </a:moveTo>
                  <a:lnTo>
                    <a:pt x="0" y="0"/>
                  </a:lnTo>
                  <a:lnTo>
                    <a:pt x="779424" y="0"/>
                  </a:lnTo>
                  <a:lnTo>
                    <a:pt x="779424" y="779424"/>
                  </a:lnTo>
                  <a:lnTo>
                    <a:pt x="0" y="779424"/>
                  </a:lnTo>
                  <a:lnTo>
                    <a:pt x="0" y="779424"/>
                  </a:lnTo>
                  <a:close/>
                  <a:moveTo>
                    <a:pt x="80884" y="79658"/>
                  </a:moveTo>
                  <a:lnTo>
                    <a:pt x="80884" y="698540"/>
                  </a:lnTo>
                  <a:lnTo>
                    <a:pt x="699766" y="698540"/>
                  </a:lnTo>
                  <a:lnTo>
                    <a:pt x="699766" y="79658"/>
                  </a:lnTo>
                  <a:lnTo>
                    <a:pt x="80884" y="79658"/>
                  </a:lnTo>
                  <a:lnTo>
                    <a:pt x="80884" y="79658"/>
                  </a:lnTo>
                  <a:close/>
                </a:path>
              </a:pathLst>
            </a:custGeom>
            <a:grpFill/>
            <a:ln w="12255" cap="flat">
              <a:noFill/>
              <a:prstDash val="solid"/>
              <a:miter/>
            </a:ln>
          </p:spPr>
          <p:txBody>
            <a:bodyPr rtlCol="0" anchor="ctr"/>
            <a:lstStyle/>
            <a:p>
              <a:endParaRPr lang="en-ZA"/>
            </a:p>
          </p:txBody>
        </p:sp>
        <p:sp>
          <p:nvSpPr>
            <p:cNvPr id="14" name="Freeform: Shape 13">
              <a:extLst>
                <a:ext uri="{FF2B5EF4-FFF2-40B4-BE49-F238E27FC236}">
                  <a16:creationId xmlns:a16="http://schemas.microsoft.com/office/drawing/2014/main" id="{EC723FAB-D1B2-4052-A7D3-AB82B80E114B}"/>
                </a:ext>
              </a:extLst>
            </p:cNvPr>
            <p:cNvSpPr/>
            <p:nvPr userDrawn="1"/>
          </p:nvSpPr>
          <p:spPr>
            <a:xfrm>
              <a:off x="3256179" y="2661806"/>
              <a:ext cx="544126" cy="544126"/>
            </a:xfrm>
            <a:custGeom>
              <a:avLst/>
              <a:gdLst>
                <a:gd name="connsiteX0" fmla="*/ 0 w 544126"/>
                <a:gd name="connsiteY0" fmla="*/ 544126 h 544126"/>
                <a:gd name="connsiteX1" fmla="*/ 0 w 544126"/>
                <a:gd name="connsiteY1" fmla="*/ 0 h 544126"/>
                <a:gd name="connsiteX2" fmla="*/ 544126 w 544126"/>
                <a:gd name="connsiteY2" fmla="*/ 0 h 544126"/>
                <a:gd name="connsiteX3" fmla="*/ 544126 w 544126"/>
                <a:gd name="connsiteY3" fmla="*/ 544126 h 544126"/>
                <a:gd name="connsiteX4" fmla="*/ 0 w 544126"/>
                <a:gd name="connsiteY4" fmla="*/ 544126 h 544126"/>
                <a:gd name="connsiteX5" fmla="*/ 0 w 544126"/>
                <a:gd name="connsiteY5" fmla="*/ 544126 h 544126"/>
                <a:gd name="connsiteX6" fmla="*/ 80883 w 544126"/>
                <a:gd name="connsiteY6" fmla="*/ 80884 h 544126"/>
                <a:gd name="connsiteX7" fmla="*/ 80883 w 544126"/>
                <a:gd name="connsiteY7" fmla="*/ 464468 h 544126"/>
                <a:gd name="connsiteX8" fmla="*/ 464468 w 544126"/>
                <a:gd name="connsiteY8" fmla="*/ 464468 h 544126"/>
                <a:gd name="connsiteX9" fmla="*/ 464468 w 544126"/>
                <a:gd name="connsiteY9" fmla="*/ 80884 h 544126"/>
                <a:gd name="connsiteX10" fmla="*/ 80883 w 544126"/>
                <a:gd name="connsiteY10" fmla="*/ 80884 h 544126"/>
                <a:gd name="connsiteX11" fmla="*/ 80883 w 544126"/>
                <a:gd name="connsiteY11" fmla="*/ 80884 h 54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126" h="544126">
                  <a:moveTo>
                    <a:pt x="0" y="544126"/>
                  </a:moveTo>
                  <a:lnTo>
                    <a:pt x="0" y="0"/>
                  </a:lnTo>
                  <a:lnTo>
                    <a:pt x="544126" y="0"/>
                  </a:lnTo>
                  <a:lnTo>
                    <a:pt x="544126" y="544126"/>
                  </a:lnTo>
                  <a:lnTo>
                    <a:pt x="0" y="544126"/>
                  </a:lnTo>
                  <a:lnTo>
                    <a:pt x="0" y="544126"/>
                  </a:lnTo>
                  <a:close/>
                  <a:moveTo>
                    <a:pt x="80883" y="80884"/>
                  </a:moveTo>
                  <a:lnTo>
                    <a:pt x="80883" y="464468"/>
                  </a:lnTo>
                  <a:lnTo>
                    <a:pt x="464468" y="464468"/>
                  </a:lnTo>
                  <a:lnTo>
                    <a:pt x="464468" y="80884"/>
                  </a:lnTo>
                  <a:lnTo>
                    <a:pt x="80883" y="80884"/>
                  </a:lnTo>
                  <a:lnTo>
                    <a:pt x="80883" y="80884"/>
                  </a:lnTo>
                  <a:close/>
                </a:path>
              </a:pathLst>
            </a:custGeom>
            <a:grpFill/>
            <a:ln w="12255" cap="flat">
              <a:noFill/>
              <a:prstDash val="solid"/>
              <a:miter/>
            </a:ln>
          </p:spPr>
          <p:txBody>
            <a:bodyPr rtlCol="0" anchor="ctr"/>
            <a:lstStyle/>
            <a:p>
              <a:endParaRPr lang="en-ZA"/>
            </a:p>
          </p:txBody>
        </p:sp>
        <p:sp>
          <p:nvSpPr>
            <p:cNvPr id="15" name="Freeform: Shape 14">
              <a:extLst>
                <a:ext uri="{FF2B5EF4-FFF2-40B4-BE49-F238E27FC236}">
                  <a16:creationId xmlns:a16="http://schemas.microsoft.com/office/drawing/2014/main" id="{DAAE256A-2A34-40F3-9F99-9EAFF9E6C6BC}"/>
                </a:ext>
              </a:extLst>
            </p:cNvPr>
            <p:cNvSpPr/>
            <p:nvPr userDrawn="1"/>
          </p:nvSpPr>
          <p:spPr>
            <a:xfrm>
              <a:off x="2672836" y="2661806"/>
              <a:ext cx="544126" cy="544126"/>
            </a:xfrm>
            <a:custGeom>
              <a:avLst/>
              <a:gdLst>
                <a:gd name="connsiteX0" fmla="*/ 0 w 544126"/>
                <a:gd name="connsiteY0" fmla="*/ 544126 h 544126"/>
                <a:gd name="connsiteX1" fmla="*/ 0 w 544126"/>
                <a:gd name="connsiteY1" fmla="*/ 0 h 544126"/>
                <a:gd name="connsiteX2" fmla="*/ 544126 w 544126"/>
                <a:gd name="connsiteY2" fmla="*/ 0 h 544126"/>
                <a:gd name="connsiteX3" fmla="*/ 544126 w 544126"/>
                <a:gd name="connsiteY3" fmla="*/ 544126 h 544126"/>
                <a:gd name="connsiteX4" fmla="*/ 0 w 544126"/>
                <a:gd name="connsiteY4" fmla="*/ 544126 h 544126"/>
                <a:gd name="connsiteX5" fmla="*/ 0 w 544126"/>
                <a:gd name="connsiteY5" fmla="*/ 544126 h 544126"/>
                <a:gd name="connsiteX6" fmla="*/ 79658 w 544126"/>
                <a:gd name="connsiteY6" fmla="*/ 80884 h 544126"/>
                <a:gd name="connsiteX7" fmla="*/ 79658 w 544126"/>
                <a:gd name="connsiteY7" fmla="*/ 464468 h 544126"/>
                <a:gd name="connsiteX8" fmla="*/ 463242 w 544126"/>
                <a:gd name="connsiteY8" fmla="*/ 464468 h 544126"/>
                <a:gd name="connsiteX9" fmla="*/ 463242 w 544126"/>
                <a:gd name="connsiteY9" fmla="*/ 80884 h 544126"/>
                <a:gd name="connsiteX10" fmla="*/ 79658 w 544126"/>
                <a:gd name="connsiteY10" fmla="*/ 80884 h 544126"/>
                <a:gd name="connsiteX11" fmla="*/ 79658 w 544126"/>
                <a:gd name="connsiteY11" fmla="*/ 80884 h 54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126" h="544126">
                  <a:moveTo>
                    <a:pt x="0" y="544126"/>
                  </a:moveTo>
                  <a:lnTo>
                    <a:pt x="0" y="0"/>
                  </a:lnTo>
                  <a:lnTo>
                    <a:pt x="544126" y="0"/>
                  </a:lnTo>
                  <a:lnTo>
                    <a:pt x="544126" y="544126"/>
                  </a:lnTo>
                  <a:lnTo>
                    <a:pt x="0" y="544126"/>
                  </a:lnTo>
                  <a:lnTo>
                    <a:pt x="0" y="544126"/>
                  </a:lnTo>
                  <a:close/>
                  <a:moveTo>
                    <a:pt x="79658" y="80884"/>
                  </a:moveTo>
                  <a:lnTo>
                    <a:pt x="79658" y="464468"/>
                  </a:lnTo>
                  <a:lnTo>
                    <a:pt x="463242" y="464468"/>
                  </a:lnTo>
                  <a:lnTo>
                    <a:pt x="463242" y="80884"/>
                  </a:lnTo>
                  <a:lnTo>
                    <a:pt x="79658" y="80884"/>
                  </a:lnTo>
                  <a:lnTo>
                    <a:pt x="79658" y="80884"/>
                  </a:lnTo>
                  <a:close/>
                </a:path>
              </a:pathLst>
            </a:custGeom>
            <a:grpFill/>
            <a:ln w="12255" cap="flat">
              <a:noFill/>
              <a:prstDash val="solid"/>
              <a:miter/>
            </a:ln>
          </p:spPr>
          <p:txBody>
            <a:bodyPr rtlCol="0" anchor="ctr"/>
            <a:lstStyle/>
            <a:p>
              <a:endParaRPr lang="en-ZA"/>
            </a:p>
          </p:txBody>
        </p:sp>
        <p:sp>
          <p:nvSpPr>
            <p:cNvPr id="16" name="Freeform: Shape 15">
              <a:extLst>
                <a:ext uri="{FF2B5EF4-FFF2-40B4-BE49-F238E27FC236}">
                  <a16:creationId xmlns:a16="http://schemas.microsoft.com/office/drawing/2014/main" id="{43652E56-113D-46E5-8571-88CDF699E380}"/>
                </a:ext>
              </a:extLst>
            </p:cNvPr>
            <p:cNvSpPr/>
            <p:nvPr userDrawn="1"/>
          </p:nvSpPr>
          <p:spPr>
            <a:xfrm>
              <a:off x="2490235" y="1642182"/>
              <a:ext cx="544126" cy="544126"/>
            </a:xfrm>
            <a:custGeom>
              <a:avLst/>
              <a:gdLst>
                <a:gd name="connsiteX0" fmla="*/ 0 w 544126"/>
                <a:gd name="connsiteY0" fmla="*/ 544126 h 544126"/>
                <a:gd name="connsiteX1" fmla="*/ 0 w 544126"/>
                <a:gd name="connsiteY1" fmla="*/ 0 h 544126"/>
                <a:gd name="connsiteX2" fmla="*/ 544126 w 544126"/>
                <a:gd name="connsiteY2" fmla="*/ 0 h 544126"/>
                <a:gd name="connsiteX3" fmla="*/ 544126 w 544126"/>
                <a:gd name="connsiteY3" fmla="*/ 544126 h 544126"/>
                <a:gd name="connsiteX4" fmla="*/ 0 w 544126"/>
                <a:gd name="connsiteY4" fmla="*/ 544126 h 544126"/>
                <a:gd name="connsiteX5" fmla="*/ 0 w 544126"/>
                <a:gd name="connsiteY5" fmla="*/ 544126 h 544126"/>
                <a:gd name="connsiteX6" fmla="*/ 80884 w 544126"/>
                <a:gd name="connsiteY6" fmla="*/ 80884 h 544126"/>
                <a:gd name="connsiteX7" fmla="*/ 80884 w 544126"/>
                <a:gd name="connsiteY7" fmla="*/ 464468 h 544126"/>
                <a:gd name="connsiteX8" fmla="*/ 464468 w 544126"/>
                <a:gd name="connsiteY8" fmla="*/ 464468 h 544126"/>
                <a:gd name="connsiteX9" fmla="*/ 464468 w 544126"/>
                <a:gd name="connsiteY9" fmla="*/ 80884 h 544126"/>
                <a:gd name="connsiteX10" fmla="*/ 80884 w 544126"/>
                <a:gd name="connsiteY10" fmla="*/ 80884 h 544126"/>
                <a:gd name="connsiteX11" fmla="*/ 80884 w 544126"/>
                <a:gd name="connsiteY11" fmla="*/ 80884 h 54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126" h="544126">
                  <a:moveTo>
                    <a:pt x="0" y="544126"/>
                  </a:moveTo>
                  <a:lnTo>
                    <a:pt x="0" y="0"/>
                  </a:lnTo>
                  <a:lnTo>
                    <a:pt x="544126" y="0"/>
                  </a:lnTo>
                  <a:lnTo>
                    <a:pt x="544126" y="544126"/>
                  </a:lnTo>
                  <a:lnTo>
                    <a:pt x="0" y="544126"/>
                  </a:lnTo>
                  <a:lnTo>
                    <a:pt x="0" y="544126"/>
                  </a:lnTo>
                  <a:close/>
                  <a:moveTo>
                    <a:pt x="80884" y="80884"/>
                  </a:moveTo>
                  <a:lnTo>
                    <a:pt x="80884" y="464468"/>
                  </a:lnTo>
                  <a:lnTo>
                    <a:pt x="464468" y="464468"/>
                  </a:lnTo>
                  <a:lnTo>
                    <a:pt x="464468" y="80884"/>
                  </a:lnTo>
                  <a:lnTo>
                    <a:pt x="80884" y="80884"/>
                  </a:lnTo>
                  <a:lnTo>
                    <a:pt x="80884" y="80884"/>
                  </a:lnTo>
                  <a:close/>
                </a:path>
              </a:pathLst>
            </a:custGeom>
            <a:grpFill/>
            <a:ln w="12255" cap="flat">
              <a:noFill/>
              <a:prstDash val="solid"/>
              <a:miter/>
            </a:ln>
          </p:spPr>
          <p:txBody>
            <a:bodyPr rtlCol="0" anchor="ctr"/>
            <a:lstStyle/>
            <a:p>
              <a:endParaRPr lang="en-ZA"/>
            </a:p>
          </p:txBody>
        </p:sp>
        <p:sp>
          <p:nvSpPr>
            <p:cNvPr id="17" name="Freeform: Shape 16">
              <a:extLst>
                <a:ext uri="{FF2B5EF4-FFF2-40B4-BE49-F238E27FC236}">
                  <a16:creationId xmlns:a16="http://schemas.microsoft.com/office/drawing/2014/main" id="{17BC30C5-A76E-4EC7-BA9A-F769F6EA1EB6}"/>
                </a:ext>
              </a:extLst>
            </p:cNvPr>
            <p:cNvSpPr/>
            <p:nvPr userDrawn="1"/>
          </p:nvSpPr>
          <p:spPr>
            <a:xfrm>
              <a:off x="2681414" y="2224299"/>
              <a:ext cx="370103" cy="370103"/>
            </a:xfrm>
            <a:custGeom>
              <a:avLst/>
              <a:gdLst>
                <a:gd name="connsiteX0" fmla="*/ 0 w 370103"/>
                <a:gd name="connsiteY0" fmla="*/ 370104 h 370103"/>
                <a:gd name="connsiteX1" fmla="*/ 0 w 370103"/>
                <a:gd name="connsiteY1" fmla="*/ 0 h 370103"/>
                <a:gd name="connsiteX2" fmla="*/ 370104 w 370103"/>
                <a:gd name="connsiteY2" fmla="*/ 0 h 370103"/>
                <a:gd name="connsiteX3" fmla="*/ 370104 w 370103"/>
                <a:gd name="connsiteY3" fmla="*/ 370104 h 370103"/>
                <a:gd name="connsiteX4" fmla="*/ 0 w 370103"/>
                <a:gd name="connsiteY4" fmla="*/ 370104 h 370103"/>
                <a:gd name="connsiteX5" fmla="*/ 0 w 370103"/>
                <a:gd name="connsiteY5" fmla="*/ 370104 h 370103"/>
                <a:gd name="connsiteX6" fmla="*/ 79658 w 370103"/>
                <a:gd name="connsiteY6" fmla="*/ 79658 h 370103"/>
                <a:gd name="connsiteX7" fmla="*/ 79658 w 370103"/>
                <a:gd name="connsiteY7" fmla="*/ 289220 h 370103"/>
                <a:gd name="connsiteX8" fmla="*/ 289220 w 370103"/>
                <a:gd name="connsiteY8" fmla="*/ 289220 h 370103"/>
                <a:gd name="connsiteX9" fmla="*/ 289220 w 370103"/>
                <a:gd name="connsiteY9" fmla="*/ 79658 h 370103"/>
                <a:gd name="connsiteX10" fmla="*/ 79658 w 370103"/>
                <a:gd name="connsiteY10" fmla="*/ 79658 h 370103"/>
                <a:gd name="connsiteX11" fmla="*/ 79658 w 370103"/>
                <a:gd name="connsiteY11" fmla="*/ 79658 h 37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103" h="370103">
                  <a:moveTo>
                    <a:pt x="0" y="370104"/>
                  </a:moveTo>
                  <a:lnTo>
                    <a:pt x="0" y="0"/>
                  </a:lnTo>
                  <a:lnTo>
                    <a:pt x="370104" y="0"/>
                  </a:lnTo>
                  <a:lnTo>
                    <a:pt x="370104" y="370104"/>
                  </a:lnTo>
                  <a:lnTo>
                    <a:pt x="0" y="370104"/>
                  </a:lnTo>
                  <a:lnTo>
                    <a:pt x="0" y="370104"/>
                  </a:lnTo>
                  <a:close/>
                  <a:moveTo>
                    <a:pt x="79658" y="79658"/>
                  </a:moveTo>
                  <a:lnTo>
                    <a:pt x="79658" y="289220"/>
                  </a:lnTo>
                  <a:lnTo>
                    <a:pt x="289220" y="289220"/>
                  </a:lnTo>
                  <a:lnTo>
                    <a:pt x="289220" y="79658"/>
                  </a:lnTo>
                  <a:lnTo>
                    <a:pt x="79658" y="79658"/>
                  </a:lnTo>
                  <a:lnTo>
                    <a:pt x="79658" y="79658"/>
                  </a:lnTo>
                  <a:close/>
                </a:path>
              </a:pathLst>
            </a:custGeom>
            <a:grpFill/>
            <a:ln w="12255" cap="flat">
              <a:noFill/>
              <a:prstDash val="solid"/>
              <a:miter/>
            </a:ln>
          </p:spPr>
          <p:txBody>
            <a:bodyPr rtlCol="0" anchor="ctr"/>
            <a:lstStyle/>
            <a:p>
              <a:endParaRPr lang="en-ZA"/>
            </a:p>
          </p:txBody>
        </p:sp>
        <p:sp>
          <p:nvSpPr>
            <p:cNvPr id="18" name="Freeform: Shape 17">
              <a:extLst>
                <a:ext uri="{FF2B5EF4-FFF2-40B4-BE49-F238E27FC236}">
                  <a16:creationId xmlns:a16="http://schemas.microsoft.com/office/drawing/2014/main" id="{6EE01587-87B1-4493-AECC-7E15A3AA1DD6}"/>
                </a:ext>
              </a:extLst>
            </p:cNvPr>
            <p:cNvSpPr/>
            <p:nvPr userDrawn="1"/>
          </p:nvSpPr>
          <p:spPr>
            <a:xfrm>
              <a:off x="3079705" y="1475044"/>
              <a:ext cx="370103" cy="324003"/>
            </a:xfrm>
            <a:custGeom>
              <a:avLst/>
              <a:gdLst>
                <a:gd name="connsiteX0" fmla="*/ 0 w 370103"/>
                <a:gd name="connsiteY0" fmla="*/ 370104 h 370103"/>
                <a:gd name="connsiteX1" fmla="*/ 0 w 370103"/>
                <a:gd name="connsiteY1" fmla="*/ 0 h 370103"/>
                <a:gd name="connsiteX2" fmla="*/ 370104 w 370103"/>
                <a:gd name="connsiteY2" fmla="*/ 0 h 370103"/>
                <a:gd name="connsiteX3" fmla="*/ 370104 w 370103"/>
                <a:gd name="connsiteY3" fmla="*/ 370104 h 370103"/>
                <a:gd name="connsiteX4" fmla="*/ 0 w 370103"/>
                <a:gd name="connsiteY4" fmla="*/ 370104 h 370103"/>
                <a:gd name="connsiteX5" fmla="*/ 0 w 370103"/>
                <a:gd name="connsiteY5" fmla="*/ 370104 h 370103"/>
                <a:gd name="connsiteX6" fmla="*/ 80884 w 370103"/>
                <a:gd name="connsiteY6" fmla="*/ 80884 h 370103"/>
                <a:gd name="connsiteX7" fmla="*/ 80884 w 370103"/>
                <a:gd name="connsiteY7" fmla="*/ 290446 h 370103"/>
                <a:gd name="connsiteX8" fmla="*/ 290446 w 370103"/>
                <a:gd name="connsiteY8" fmla="*/ 290446 h 370103"/>
                <a:gd name="connsiteX9" fmla="*/ 290446 w 370103"/>
                <a:gd name="connsiteY9" fmla="*/ 80884 h 370103"/>
                <a:gd name="connsiteX10" fmla="*/ 80884 w 370103"/>
                <a:gd name="connsiteY10" fmla="*/ 80884 h 370103"/>
                <a:gd name="connsiteX11" fmla="*/ 80884 w 370103"/>
                <a:gd name="connsiteY11" fmla="*/ 80884 h 370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0103" h="370103">
                  <a:moveTo>
                    <a:pt x="0" y="370104"/>
                  </a:moveTo>
                  <a:lnTo>
                    <a:pt x="0" y="0"/>
                  </a:lnTo>
                  <a:lnTo>
                    <a:pt x="370104" y="0"/>
                  </a:lnTo>
                  <a:lnTo>
                    <a:pt x="370104" y="370104"/>
                  </a:lnTo>
                  <a:lnTo>
                    <a:pt x="0" y="370104"/>
                  </a:lnTo>
                  <a:lnTo>
                    <a:pt x="0" y="370104"/>
                  </a:lnTo>
                  <a:close/>
                  <a:moveTo>
                    <a:pt x="80884" y="80884"/>
                  </a:moveTo>
                  <a:lnTo>
                    <a:pt x="80884" y="290446"/>
                  </a:lnTo>
                  <a:lnTo>
                    <a:pt x="290446" y="290446"/>
                  </a:lnTo>
                  <a:lnTo>
                    <a:pt x="290446" y="80884"/>
                  </a:lnTo>
                  <a:lnTo>
                    <a:pt x="80884" y="80884"/>
                  </a:lnTo>
                  <a:lnTo>
                    <a:pt x="80884" y="80884"/>
                  </a:lnTo>
                  <a:close/>
                </a:path>
              </a:pathLst>
            </a:custGeom>
            <a:grpFill/>
            <a:ln w="12255" cap="flat">
              <a:noFill/>
              <a:prstDash val="solid"/>
              <a:miter/>
            </a:ln>
          </p:spPr>
          <p:txBody>
            <a:bodyPr rtlCol="0" anchor="ctr"/>
            <a:lstStyle/>
            <a:p>
              <a:endParaRPr lang="en-ZA"/>
            </a:p>
          </p:txBody>
        </p:sp>
        <p:sp>
          <p:nvSpPr>
            <p:cNvPr id="20" name="Freeform: Shape 19">
              <a:extLst>
                <a:ext uri="{FF2B5EF4-FFF2-40B4-BE49-F238E27FC236}">
                  <a16:creationId xmlns:a16="http://schemas.microsoft.com/office/drawing/2014/main" id="{31AAD657-9476-4345-83A2-F08DDC1EDA89}"/>
                </a:ext>
              </a:extLst>
            </p:cNvPr>
            <p:cNvSpPr/>
            <p:nvPr userDrawn="1"/>
          </p:nvSpPr>
          <p:spPr>
            <a:xfrm>
              <a:off x="1390953" y="2192436"/>
              <a:ext cx="544126" cy="544126"/>
            </a:xfrm>
            <a:custGeom>
              <a:avLst/>
              <a:gdLst>
                <a:gd name="connsiteX0" fmla="*/ 0 w 544126"/>
                <a:gd name="connsiteY0" fmla="*/ 544126 h 544126"/>
                <a:gd name="connsiteX1" fmla="*/ 0 w 544126"/>
                <a:gd name="connsiteY1" fmla="*/ 0 h 544126"/>
                <a:gd name="connsiteX2" fmla="*/ 544126 w 544126"/>
                <a:gd name="connsiteY2" fmla="*/ 0 h 544126"/>
                <a:gd name="connsiteX3" fmla="*/ 544126 w 544126"/>
                <a:gd name="connsiteY3" fmla="*/ 544126 h 544126"/>
                <a:gd name="connsiteX4" fmla="*/ 0 w 544126"/>
                <a:gd name="connsiteY4" fmla="*/ 544126 h 544126"/>
                <a:gd name="connsiteX5" fmla="*/ 0 w 544126"/>
                <a:gd name="connsiteY5" fmla="*/ 544126 h 544126"/>
                <a:gd name="connsiteX6" fmla="*/ 80884 w 544126"/>
                <a:gd name="connsiteY6" fmla="*/ 79658 h 544126"/>
                <a:gd name="connsiteX7" fmla="*/ 80884 w 544126"/>
                <a:gd name="connsiteY7" fmla="*/ 463243 h 544126"/>
                <a:gd name="connsiteX8" fmla="*/ 464468 w 544126"/>
                <a:gd name="connsiteY8" fmla="*/ 463243 h 544126"/>
                <a:gd name="connsiteX9" fmla="*/ 464468 w 544126"/>
                <a:gd name="connsiteY9" fmla="*/ 79658 h 544126"/>
                <a:gd name="connsiteX10" fmla="*/ 80884 w 544126"/>
                <a:gd name="connsiteY10" fmla="*/ 79658 h 544126"/>
                <a:gd name="connsiteX11" fmla="*/ 80884 w 544126"/>
                <a:gd name="connsiteY11" fmla="*/ 79658 h 54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4126" h="544126">
                  <a:moveTo>
                    <a:pt x="0" y="544126"/>
                  </a:moveTo>
                  <a:lnTo>
                    <a:pt x="0" y="0"/>
                  </a:lnTo>
                  <a:lnTo>
                    <a:pt x="544126" y="0"/>
                  </a:lnTo>
                  <a:lnTo>
                    <a:pt x="544126" y="544126"/>
                  </a:lnTo>
                  <a:lnTo>
                    <a:pt x="0" y="544126"/>
                  </a:lnTo>
                  <a:lnTo>
                    <a:pt x="0" y="544126"/>
                  </a:lnTo>
                  <a:close/>
                  <a:moveTo>
                    <a:pt x="80884" y="79658"/>
                  </a:moveTo>
                  <a:lnTo>
                    <a:pt x="80884" y="463243"/>
                  </a:lnTo>
                  <a:lnTo>
                    <a:pt x="464468" y="463243"/>
                  </a:lnTo>
                  <a:lnTo>
                    <a:pt x="464468" y="79658"/>
                  </a:lnTo>
                  <a:lnTo>
                    <a:pt x="80884" y="79658"/>
                  </a:lnTo>
                  <a:lnTo>
                    <a:pt x="80884" y="79658"/>
                  </a:lnTo>
                  <a:close/>
                </a:path>
              </a:pathLst>
            </a:custGeom>
            <a:grpFill/>
            <a:ln w="12255" cap="flat">
              <a:noFill/>
              <a:prstDash val="solid"/>
              <a:miter/>
            </a:ln>
          </p:spPr>
          <p:txBody>
            <a:bodyPr rtlCol="0" anchor="ctr"/>
            <a:lstStyle/>
            <a:p>
              <a:endParaRPr lang="en-ZA"/>
            </a:p>
          </p:txBody>
        </p:sp>
        <p:sp>
          <p:nvSpPr>
            <p:cNvPr id="21" name="Freeform: Shape 20">
              <a:extLst>
                <a:ext uri="{FF2B5EF4-FFF2-40B4-BE49-F238E27FC236}">
                  <a16:creationId xmlns:a16="http://schemas.microsoft.com/office/drawing/2014/main" id="{59463FAE-F389-4F28-A6E4-2FBD759FFE68}"/>
                </a:ext>
              </a:extLst>
            </p:cNvPr>
            <p:cNvSpPr/>
            <p:nvPr userDrawn="1"/>
          </p:nvSpPr>
          <p:spPr>
            <a:xfrm>
              <a:off x="2185083" y="0"/>
              <a:ext cx="491429" cy="491429"/>
            </a:xfrm>
            <a:custGeom>
              <a:avLst/>
              <a:gdLst>
                <a:gd name="connsiteX0" fmla="*/ 0 w 491429"/>
                <a:gd name="connsiteY0" fmla="*/ 153189 h 491429"/>
                <a:gd name="connsiteX1" fmla="*/ 338241 w 491429"/>
                <a:gd name="connsiteY1" fmla="*/ 0 h 491429"/>
                <a:gd name="connsiteX2" fmla="*/ 491429 w 491429"/>
                <a:gd name="connsiteY2" fmla="*/ 338241 h 491429"/>
                <a:gd name="connsiteX3" fmla="*/ 153189 w 491429"/>
                <a:gd name="connsiteY3" fmla="*/ 491429 h 491429"/>
                <a:gd name="connsiteX4" fmla="*/ 0 w 491429"/>
                <a:gd name="connsiteY4" fmla="*/ 153189 h 491429"/>
                <a:gd name="connsiteX5" fmla="*/ 0 w 491429"/>
                <a:gd name="connsiteY5" fmla="*/ 153189 h 491429"/>
                <a:gd name="connsiteX6" fmla="*/ 310054 w 491429"/>
                <a:gd name="connsiteY6" fmla="*/ 72305 h 491429"/>
                <a:gd name="connsiteX7" fmla="*/ 72305 w 491429"/>
                <a:gd name="connsiteY7" fmla="*/ 180150 h 491429"/>
                <a:gd name="connsiteX8" fmla="*/ 180150 w 491429"/>
                <a:gd name="connsiteY8" fmla="*/ 417899 h 491429"/>
                <a:gd name="connsiteX9" fmla="*/ 417899 w 491429"/>
                <a:gd name="connsiteY9" fmla="*/ 310054 h 491429"/>
                <a:gd name="connsiteX10" fmla="*/ 310054 w 491429"/>
                <a:gd name="connsiteY10" fmla="*/ 72305 h 491429"/>
                <a:gd name="connsiteX11" fmla="*/ 310054 w 491429"/>
                <a:gd name="connsiteY11" fmla="*/ 72305 h 49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429" h="491429">
                  <a:moveTo>
                    <a:pt x="0" y="153189"/>
                  </a:moveTo>
                  <a:lnTo>
                    <a:pt x="338241" y="0"/>
                  </a:lnTo>
                  <a:lnTo>
                    <a:pt x="491429" y="338241"/>
                  </a:lnTo>
                  <a:lnTo>
                    <a:pt x="153189" y="491429"/>
                  </a:lnTo>
                  <a:lnTo>
                    <a:pt x="0" y="153189"/>
                  </a:lnTo>
                  <a:lnTo>
                    <a:pt x="0" y="153189"/>
                  </a:lnTo>
                  <a:close/>
                  <a:moveTo>
                    <a:pt x="310054" y="72305"/>
                  </a:moveTo>
                  <a:lnTo>
                    <a:pt x="72305" y="180150"/>
                  </a:lnTo>
                  <a:lnTo>
                    <a:pt x="180150" y="417899"/>
                  </a:lnTo>
                  <a:lnTo>
                    <a:pt x="417899" y="310054"/>
                  </a:lnTo>
                  <a:lnTo>
                    <a:pt x="310054" y="72305"/>
                  </a:lnTo>
                  <a:lnTo>
                    <a:pt x="310054" y="72305"/>
                  </a:lnTo>
                  <a:close/>
                </a:path>
              </a:pathLst>
            </a:custGeom>
            <a:grpFill/>
            <a:ln w="12255" cap="flat">
              <a:noFill/>
              <a:prstDash val="solid"/>
              <a:miter/>
            </a:ln>
          </p:spPr>
          <p:txBody>
            <a:bodyPr rtlCol="0" anchor="ctr"/>
            <a:lstStyle/>
            <a:p>
              <a:endParaRPr lang="en-ZA"/>
            </a:p>
          </p:txBody>
        </p:sp>
        <p:sp>
          <p:nvSpPr>
            <p:cNvPr id="22" name="Freeform: Shape 21">
              <a:extLst>
                <a:ext uri="{FF2B5EF4-FFF2-40B4-BE49-F238E27FC236}">
                  <a16:creationId xmlns:a16="http://schemas.microsoft.com/office/drawing/2014/main" id="{CBE81E84-88F1-429F-8C77-72C8F7AF1AF0}"/>
                </a:ext>
              </a:extLst>
            </p:cNvPr>
            <p:cNvSpPr/>
            <p:nvPr userDrawn="1"/>
          </p:nvSpPr>
          <p:spPr>
            <a:xfrm>
              <a:off x="0" y="1786792"/>
              <a:ext cx="720599" cy="720599"/>
            </a:xfrm>
            <a:custGeom>
              <a:avLst/>
              <a:gdLst>
                <a:gd name="connsiteX0" fmla="*/ 0 w 720599"/>
                <a:gd name="connsiteY0" fmla="*/ 224268 h 720599"/>
                <a:gd name="connsiteX1" fmla="*/ 496331 w 720599"/>
                <a:gd name="connsiteY1" fmla="*/ 0 h 720599"/>
                <a:gd name="connsiteX2" fmla="*/ 720600 w 720599"/>
                <a:gd name="connsiteY2" fmla="*/ 496331 h 720599"/>
                <a:gd name="connsiteX3" fmla="*/ 224268 w 720599"/>
                <a:gd name="connsiteY3" fmla="*/ 720600 h 720599"/>
                <a:gd name="connsiteX4" fmla="*/ 0 w 720599"/>
                <a:gd name="connsiteY4" fmla="*/ 224268 h 720599"/>
                <a:gd name="connsiteX5" fmla="*/ 0 w 720599"/>
                <a:gd name="connsiteY5" fmla="*/ 224268 h 720599"/>
                <a:gd name="connsiteX6" fmla="*/ 455890 w 720599"/>
                <a:gd name="connsiteY6" fmla="*/ 105394 h 720599"/>
                <a:gd name="connsiteX7" fmla="*/ 106619 w 720599"/>
                <a:gd name="connsiteY7" fmla="*/ 263485 h 720599"/>
                <a:gd name="connsiteX8" fmla="*/ 264710 w 720599"/>
                <a:gd name="connsiteY8" fmla="*/ 612755 h 720599"/>
                <a:gd name="connsiteX9" fmla="*/ 613980 w 720599"/>
                <a:gd name="connsiteY9" fmla="*/ 455890 h 720599"/>
                <a:gd name="connsiteX10" fmla="*/ 455890 w 720599"/>
                <a:gd name="connsiteY10" fmla="*/ 105394 h 720599"/>
                <a:gd name="connsiteX11" fmla="*/ 455890 w 720599"/>
                <a:gd name="connsiteY11" fmla="*/ 105394 h 72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599" h="720599">
                  <a:moveTo>
                    <a:pt x="0" y="224268"/>
                  </a:moveTo>
                  <a:lnTo>
                    <a:pt x="496331" y="0"/>
                  </a:lnTo>
                  <a:lnTo>
                    <a:pt x="720600" y="496331"/>
                  </a:lnTo>
                  <a:lnTo>
                    <a:pt x="224268" y="720600"/>
                  </a:lnTo>
                  <a:lnTo>
                    <a:pt x="0" y="224268"/>
                  </a:lnTo>
                  <a:lnTo>
                    <a:pt x="0" y="224268"/>
                  </a:lnTo>
                  <a:close/>
                  <a:moveTo>
                    <a:pt x="455890" y="105394"/>
                  </a:moveTo>
                  <a:lnTo>
                    <a:pt x="106619" y="263485"/>
                  </a:lnTo>
                  <a:lnTo>
                    <a:pt x="264710" y="612755"/>
                  </a:lnTo>
                  <a:lnTo>
                    <a:pt x="613980" y="455890"/>
                  </a:lnTo>
                  <a:lnTo>
                    <a:pt x="455890" y="105394"/>
                  </a:lnTo>
                  <a:lnTo>
                    <a:pt x="455890" y="105394"/>
                  </a:lnTo>
                  <a:close/>
                </a:path>
              </a:pathLst>
            </a:custGeom>
            <a:grpFill/>
            <a:ln w="12255" cap="flat">
              <a:noFill/>
              <a:prstDash val="solid"/>
              <a:miter/>
            </a:ln>
          </p:spPr>
          <p:txBody>
            <a:bodyPr rtlCol="0" anchor="ctr"/>
            <a:lstStyle/>
            <a:p>
              <a:endParaRPr lang="en-ZA"/>
            </a:p>
          </p:txBody>
        </p:sp>
      </p:grpSp>
      <p:grpSp>
        <p:nvGrpSpPr>
          <p:cNvPr id="27" name="Group 26">
            <a:extLst>
              <a:ext uri="{FF2B5EF4-FFF2-40B4-BE49-F238E27FC236}">
                <a16:creationId xmlns:a16="http://schemas.microsoft.com/office/drawing/2014/main" id="{2BB9C4B8-A57C-4439-82A4-71777020B361}"/>
              </a:ext>
            </a:extLst>
          </p:cNvPr>
          <p:cNvGrpSpPr/>
          <p:nvPr userDrawn="1"/>
        </p:nvGrpSpPr>
        <p:grpSpPr>
          <a:xfrm>
            <a:off x="0" y="4901858"/>
            <a:ext cx="771651" cy="923290"/>
            <a:chOff x="486230" y="0"/>
            <a:chExt cx="771651" cy="923290"/>
          </a:xfrm>
        </p:grpSpPr>
        <p:sp>
          <p:nvSpPr>
            <p:cNvPr id="29" name="Rectangle 28">
              <a:extLst>
                <a:ext uri="{FF2B5EF4-FFF2-40B4-BE49-F238E27FC236}">
                  <a16:creationId xmlns:a16="http://schemas.microsoft.com/office/drawing/2014/main" id="{85828CE9-6621-4EB1-ADD0-5358A03E98D4}"/>
                </a:ext>
              </a:extLst>
            </p:cNvPr>
            <p:cNvSpPr/>
            <p:nvPr userDrawn="1"/>
          </p:nvSpPr>
          <p:spPr>
            <a:xfrm>
              <a:off x="486230" y="0"/>
              <a:ext cx="641530" cy="923290"/>
            </a:xfrm>
            <a:prstGeom prst="rect">
              <a:avLst/>
            </a:prstGeom>
            <a:solidFill>
              <a:srgbClr val="C61E26"/>
            </a:solidFill>
            <a:ln w="12700" cap="flat" cmpd="sng" algn="ctr">
              <a:solidFill>
                <a:srgbClr val="C61E26"/>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a:ln>
                  <a:noFill/>
                </a:ln>
                <a:solidFill>
                  <a:sysClr val="window" lastClr="FFFFFF"/>
                </a:solidFill>
                <a:effectLst/>
                <a:uLnTx/>
                <a:uFillTx/>
                <a:latin typeface="Sofia Pro"/>
                <a:ea typeface="+mn-ea"/>
                <a:cs typeface="+mn-cs"/>
              </a:endParaRPr>
            </a:p>
          </p:txBody>
        </p:sp>
        <p:sp>
          <p:nvSpPr>
            <p:cNvPr id="30" name="Rectangle 29">
              <a:extLst>
                <a:ext uri="{FF2B5EF4-FFF2-40B4-BE49-F238E27FC236}">
                  <a16:creationId xmlns:a16="http://schemas.microsoft.com/office/drawing/2014/main" id="{F0872F0E-26DF-486D-A5F6-915DE652A705}"/>
                </a:ext>
              </a:extLst>
            </p:cNvPr>
            <p:cNvSpPr/>
            <p:nvPr userDrawn="1"/>
          </p:nvSpPr>
          <p:spPr>
            <a:xfrm>
              <a:off x="947738" y="352425"/>
              <a:ext cx="310143" cy="310142"/>
            </a:xfrm>
            <a:prstGeom prst="rect">
              <a:avLst/>
            </a:prstGeom>
            <a:solidFill>
              <a:srgbClr val="63102A"/>
            </a:solidFill>
            <a:ln w="133350" cap="flat" cmpd="sng" algn="ctr">
              <a:solidFill>
                <a:srgbClr val="63102A"/>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a:ln>
                  <a:noFill/>
                </a:ln>
                <a:solidFill>
                  <a:sysClr val="window" lastClr="FFFFFF"/>
                </a:solidFill>
                <a:effectLst/>
                <a:uLnTx/>
                <a:uFillTx/>
                <a:latin typeface="Sofia Pro"/>
                <a:ea typeface="+mn-ea"/>
                <a:cs typeface="+mn-cs"/>
              </a:endParaRPr>
            </a:p>
          </p:txBody>
        </p:sp>
      </p:grpSp>
    </p:spTree>
    <p:extLst>
      <p:ext uri="{BB962C8B-B14F-4D97-AF65-F5344CB8AC3E}">
        <p14:creationId xmlns:p14="http://schemas.microsoft.com/office/powerpoint/2010/main" val="15343192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51E80-BA86-9160-E9E4-AA8FC57E23F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 y="-31310"/>
            <a:ext cx="12197646" cy="6889309"/>
          </a:xfrm>
          <a:prstGeom prst="rect">
            <a:avLst/>
          </a:prstGeom>
        </p:spPr>
      </p:pic>
      <p:pic>
        <p:nvPicPr>
          <p:cNvPr id="3" name="Picture 2" descr="Chart, histogram&#10;&#10;Description automatically generated">
            <a:extLst>
              <a:ext uri="{FF2B5EF4-FFF2-40B4-BE49-F238E27FC236}">
                <a16:creationId xmlns:a16="http://schemas.microsoft.com/office/drawing/2014/main" id="{9193D41F-E3CB-084E-AFF8-D451BF30E2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86780" y="349704"/>
            <a:ext cx="734798" cy="749959"/>
          </a:xfrm>
          <a:prstGeom prst="rect">
            <a:avLst/>
          </a:prstGeom>
        </p:spPr>
      </p:pic>
      <p:sp>
        <p:nvSpPr>
          <p:cNvPr id="4" name="Rectangle 3">
            <a:extLst>
              <a:ext uri="{FF2B5EF4-FFF2-40B4-BE49-F238E27FC236}">
                <a16:creationId xmlns:a16="http://schemas.microsoft.com/office/drawing/2014/main" id="{EA3B8F63-D3E5-999E-131F-6ECBC890B5DC}"/>
              </a:ext>
            </a:extLst>
          </p:cNvPr>
          <p:cNvSpPr/>
          <p:nvPr userDrawn="1"/>
        </p:nvSpPr>
        <p:spPr>
          <a:xfrm>
            <a:off x="1" y="-31310"/>
            <a:ext cx="12191999" cy="6127310"/>
          </a:xfrm>
          <a:prstGeom prst="rect">
            <a:avLst/>
          </a:prstGeom>
          <a:gradFill flip="none" rotWithShape="1">
            <a:gsLst>
              <a:gs pos="0">
                <a:schemeClr val="tx1">
                  <a:lumMod val="95000"/>
                  <a:alpha val="0"/>
                </a:schemeClr>
              </a:gs>
              <a:gs pos="100000">
                <a:schemeClr val="tx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633"/>
          </a:p>
        </p:txBody>
      </p:sp>
    </p:spTree>
    <p:custDataLst>
      <p:tags r:id="rId1"/>
    </p:custDataLst>
    <p:extLst>
      <p:ext uri="{BB962C8B-B14F-4D97-AF65-F5344CB8AC3E}">
        <p14:creationId xmlns:p14="http://schemas.microsoft.com/office/powerpoint/2010/main" val="4283609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51E80-BA86-9160-E9E4-AA8FC57E23F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 y="-31310"/>
            <a:ext cx="12197646" cy="6889309"/>
          </a:xfrm>
          <a:prstGeom prst="rect">
            <a:avLst/>
          </a:prstGeom>
        </p:spPr>
      </p:pic>
      <p:pic>
        <p:nvPicPr>
          <p:cNvPr id="3" name="Picture 2" descr="Chart, histogram&#10;&#10;Description automatically generated">
            <a:extLst>
              <a:ext uri="{FF2B5EF4-FFF2-40B4-BE49-F238E27FC236}">
                <a16:creationId xmlns:a16="http://schemas.microsoft.com/office/drawing/2014/main" id="{9193D41F-E3CB-084E-AFF8-D451BF30E2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86780" y="349704"/>
            <a:ext cx="734798" cy="749959"/>
          </a:xfrm>
          <a:prstGeom prst="rect">
            <a:avLst/>
          </a:prstGeom>
        </p:spPr>
      </p:pic>
      <p:pic>
        <p:nvPicPr>
          <p:cNvPr id="5" name="Picture 4">
            <a:extLst>
              <a:ext uri="{FF2B5EF4-FFF2-40B4-BE49-F238E27FC236}">
                <a16:creationId xmlns:a16="http://schemas.microsoft.com/office/drawing/2014/main" id="{1468C65C-9A77-775C-6A16-EE0BC07D0BB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83040"/>
          <a:stretch/>
        </p:blipFill>
        <p:spPr>
          <a:xfrm>
            <a:off x="0" y="5689599"/>
            <a:ext cx="12197647" cy="1168399"/>
          </a:xfrm>
          <a:prstGeom prst="rect">
            <a:avLst/>
          </a:prstGeom>
        </p:spPr>
      </p:pic>
      <p:sp>
        <p:nvSpPr>
          <p:cNvPr id="7" name="Rectangle 6">
            <a:extLst>
              <a:ext uri="{FF2B5EF4-FFF2-40B4-BE49-F238E27FC236}">
                <a16:creationId xmlns:a16="http://schemas.microsoft.com/office/drawing/2014/main" id="{A2EBCAD3-ED58-D435-712D-5BEE426CB628}"/>
              </a:ext>
            </a:extLst>
          </p:cNvPr>
          <p:cNvSpPr/>
          <p:nvPr userDrawn="1"/>
        </p:nvSpPr>
        <p:spPr>
          <a:xfrm>
            <a:off x="0" y="-31310"/>
            <a:ext cx="12191999" cy="2114110"/>
          </a:xfrm>
          <a:prstGeom prst="rect">
            <a:avLst/>
          </a:prstGeom>
          <a:gradFill flip="none" rotWithShape="1">
            <a:gsLst>
              <a:gs pos="56000">
                <a:schemeClr val="tx1"/>
              </a:gs>
              <a:gs pos="100000">
                <a:schemeClr val="tx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Graphic 5">
            <a:extLst>
              <a:ext uri="{FF2B5EF4-FFF2-40B4-BE49-F238E27FC236}">
                <a16:creationId xmlns:a16="http://schemas.microsoft.com/office/drawing/2014/main" id="{90165067-90F2-ABA3-2769-1AB14407FFA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36961" y="343164"/>
            <a:ext cx="595724" cy="608235"/>
          </a:xfrm>
          <a:prstGeom prst="rect">
            <a:avLst/>
          </a:prstGeom>
        </p:spPr>
      </p:pic>
      <p:sp>
        <p:nvSpPr>
          <p:cNvPr id="4" name="Rectangle 3">
            <a:extLst>
              <a:ext uri="{FF2B5EF4-FFF2-40B4-BE49-F238E27FC236}">
                <a16:creationId xmlns:a16="http://schemas.microsoft.com/office/drawing/2014/main" id="{EA3B8F63-D3E5-999E-131F-6ECBC890B5DC}"/>
              </a:ext>
            </a:extLst>
          </p:cNvPr>
          <p:cNvSpPr/>
          <p:nvPr userDrawn="1"/>
        </p:nvSpPr>
        <p:spPr>
          <a:xfrm>
            <a:off x="1" y="-31310"/>
            <a:ext cx="12191999" cy="6462590"/>
          </a:xfrm>
          <a:prstGeom prst="rect">
            <a:avLst/>
          </a:prstGeom>
          <a:gradFill flip="none" rotWithShape="1">
            <a:gsLst>
              <a:gs pos="0">
                <a:schemeClr val="tx1">
                  <a:lumMod val="95000"/>
                  <a:alpha val="0"/>
                </a:schemeClr>
              </a:gs>
              <a:gs pos="100000">
                <a:schemeClr val="tx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633"/>
          </a:p>
        </p:txBody>
      </p:sp>
    </p:spTree>
    <p:custDataLst>
      <p:tags r:id="rId1"/>
    </p:custDataLst>
    <p:extLst>
      <p:ext uri="{BB962C8B-B14F-4D97-AF65-F5344CB8AC3E}">
        <p14:creationId xmlns:p14="http://schemas.microsoft.com/office/powerpoint/2010/main" val="24779763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CF1E-D2F7-9E3F-8C82-8CEDA58FBD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72B8F4E2-EB08-68AE-AA7D-B2B69FB0D98B}"/>
              </a:ext>
            </a:extLst>
          </p:cNvPr>
          <p:cNvSpPr>
            <a:spLocks noGrp="1"/>
          </p:cNvSpPr>
          <p:nvPr>
            <p:ph type="subTitle" idx="1"/>
          </p:nvPr>
        </p:nvSpPr>
        <p:spPr>
          <a:xfrm>
            <a:off x="1524000" y="3602039"/>
            <a:ext cx="9144000" cy="1655762"/>
          </a:xfrm>
        </p:spPr>
        <p:txBody>
          <a:bodyPr/>
          <a:lstStyle>
            <a:lvl1pPr marL="0" indent="0" algn="ctr">
              <a:buNone/>
              <a:defRPr sz="2400"/>
            </a:lvl1pPr>
            <a:lvl2pPr marL="457203" indent="0" algn="ctr">
              <a:buNone/>
              <a:defRPr sz="2000"/>
            </a:lvl2pPr>
            <a:lvl3pPr marL="914406" indent="0" algn="ctr">
              <a:buNone/>
              <a:defRPr sz="1800"/>
            </a:lvl3pPr>
            <a:lvl4pPr marL="1371609"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4"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F3F554B7-1AA5-B6A2-4032-E84EA8434675}"/>
              </a:ext>
            </a:extLst>
          </p:cNvPr>
          <p:cNvSpPr>
            <a:spLocks noGrp="1"/>
          </p:cNvSpPr>
          <p:nvPr>
            <p:ph type="dt" sz="half" idx="10"/>
          </p:nvPr>
        </p:nvSpPr>
        <p:spPr/>
        <p:txBody>
          <a:bodyPr/>
          <a:lstStyle/>
          <a:p>
            <a:fld id="{6DA1D644-1F1F-4969-8F5D-0F30E0AA9903}" type="datetime1">
              <a:rPr lang="en-ZA" smtClean="0"/>
              <a:t>2023/11/01</a:t>
            </a:fld>
            <a:endParaRPr lang="en-ZA"/>
          </a:p>
        </p:txBody>
      </p:sp>
      <p:sp>
        <p:nvSpPr>
          <p:cNvPr id="5" name="Footer Placeholder 4">
            <a:extLst>
              <a:ext uri="{FF2B5EF4-FFF2-40B4-BE49-F238E27FC236}">
                <a16:creationId xmlns:a16="http://schemas.microsoft.com/office/drawing/2014/main" id="{9FE22EA1-BB5E-4686-DA35-08256439C7A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04819C7-63B1-32F9-DADF-8C55D8621749}"/>
              </a:ext>
            </a:extLst>
          </p:cNvPr>
          <p:cNvSpPr>
            <a:spLocks noGrp="1"/>
          </p:cNvSpPr>
          <p:nvPr>
            <p:ph type="sldNum" sz="quarter" idx="12"/>
          </p:nvPr>
        </p:nvSpPr>
        <p:spPr/>
        <p:txBody>
          <a:bodyPr/>
          <a:lstStyle/>
          <a:p>
            <a:fld id="{FEFCF425-657A-4E54-85F9-3142C73666BD}" type="slidenum">
              <a:rPr lang="en-ZA" smtClean="0"/>
              <a:t>‹#›</a:t>
            </a:fld>
            <a:endParaRPr lang="en-ZA"/>
          </a:p>
        </p:txBody>
      </p:sp>
      <p:pic>
        <p:nvPicPr>
          <p:cNvPr id="7" name="Picture 6">
            <a:extLst>
              <a:ext uri="{FF2B5EF4-FFF2-40B4-BE49-F238E27FC236}">
                <a16:creationId xmlns:a16="http://schemas.microsoft.com/office/drawing/2014/main" id="{00A871FB-C274-43EB-7BAE-FBEB82125BE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31311"/>
            <a:ext cx="12197647" cy="6889310"/>
          </a:xfrm>
          <a:prstGeom prst="rect">
            <a:avLst/>
          </a:prstGeom>
        </p:spPr>
      </p:pic>
      <p:sp>
        <p:nvSpPr>
          <p:cNvPr id="8" name="Rectangle 7">
            <a:extLst>
              <a:ext uri="{FF2B5EF4-FFF2-40B4-BE49-F238E27FC236}">
                <a16:creationId xmlns:a16="http://schemas.microsoft.com/office/drawing/2014/main" id="{B45B50A6-4629-2E63-5B3C-8B0ACD3DE114}"/>
              </a:ext>
            </a:extLst>
          </p:cNvPr>
          <p:cNvSpPr/>
          <p:nvPr userDrawn="1"/>
        </p:nvSpPr>
        <p:spPr>
          <a:xfrm>
            <a:off x="1" y="-31312"/>
            <a:ext cx="12191999" cy="6472751"/>
          </a:xfrm>
          <a:prstGeom prst="rect">
            <a:avLst/>
          </a:prstGeom>
          <a:gradFill flip="none" rotWithShape="1">
            <a:gsLst>
              <a:gs pos="26000">
                <a:schemeClr val="tx1">
                  <a:lumMod val="95000"/>
                  <a:alpha val="0"/>
                </a:schemeClr>
              </a:gs>
              <a:gs pos="100000">
                <a:schemeClr val="tx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633"/>
          </a:p>
        </p:txBody>
      </p:sp>
    </p:spTree>
    <p:custDataLst>
      <p:tags r:id="rId1"/>
    </p:custDataLst>
    <p:extLst>
      <p:ext uri="{BB962C8B-B14F-4D97-AF65-F5344CB8AC3E}">
        <p14:creationId xmlns:p14="http://schemas.microsoft.com/office/powerpoint/2010/main" val="25193112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CF1E-D2F7-9E3F-8C82-8CEDA58FBD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72B8F4E2-EB08-68AE-AA7D-B2B69FB0D98B}"/>
              </a:ext>
            </a:extLst>
          </p:cNvPr>
          <p:cNvSpPr>
            <a:spLocks noGrp="1"/>
          </p:cNvSpPr>
          <p:nvPr>
            <p:ph type="subTitle" idx="1"/>
          </p:nvPr>
        </p:nvSpPr>
        <p:spPr>
          <a:xfrm>
            <a:off x="1524000" y="3602039"/>
            <a:ext cx="9144000" cy="1655762"/>
          </a:xfrm>
        </p:spPr>
        <p:txBody>
          <a:bodyPr/>
          <a:lstStyle>
            <a:lvl1pPr marL="0" indent="0" algn="ctr">
              <a:buNone/>
              <a:defRPr sz="2400"/>
            </a:lvl1pPr>
            <a:lvl2pPr marL="457203" indent="0" algn="ctr">
              <a:buNone/>
              <a:defRPr sz="2000"/>
            </a:lvl2pPr>
            <a:lvl3pPr marL="914406" indent="0" algn="ctr">
              <a:buNone/>
              <a:defRPr sz="1800"/>
            </a:lvl3pPr>
            <a:lvl4pPr marL="1371609"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4"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F3F554B7-1AA5-B6A2-4032-E84EA8434675}"/>
              </a:ext>
            </a:extLst>
          </p:cNvPr>
          <p:cNvSpPr>
            <a:spLocks noGrp="1"/>
          </p:cNvSpPr>
          <p:nvPr>
            <p:ph type="dt" sz="half" idx="10"/>
          </p:nvPr>
        </p:nvSpPr>
        <p:spPr/>
        <p:txBody>
          <a:bodyPr/>
          <a:lstStyle/>
          <a:p>
            <a:fld id="{74B9F9C3-15A2-42C9-8FE2-DB4C49BAFE1A}" type="datetime1">
              <a:rPr lang="en-ZA" smtClean="0"/>
              <a:t>2023/11/01</a:t>
            </a:fld>
            <a:endParaRPr lang="en-ZA"/>
          </a:p>
        </p:txBody>
      </p:sp>
      <p:sp>
        <p:nvSpPr>
          <p:cNvPr id="5" name="Footer Placeholder 4">
            <a:extLst>
              <a:ext uri="{FF2B5EF4-FFF2-40B4-BE49-F238E27FC236}">
                <a16:creationId xmlns:a16="http://schemas.microsoft.com/office/drawing/2014/main" id="{9FE22EA1-BB5E-4686-DA35-08256439C7A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04819C7-63B1-32F9-DADF-8C55D8621749}"/>
              </a:ext>
            </a:extLst>
          </p:cNvPr>
          <p:cNvSpPr>
            <a:spLocks noGrp="1"/>
          </p:cNvSpPr>
          <p:nvPr>
            <p:ph type="sldNum" sz="quarter" idx="12"/>
          </p:nvPr>
        </p:nvSpPr>
        <p:spPr/>
        <p:txBody>
          <a:bodyPr/>
          <a:lstStyle/>
          <a:p>
            <a:fld id="{FEFCF425-657A-4E54-85F9-3142C73666BD}" type="slidenum">
              <a:rPr lang="en-ZA" smtClean="0"/>
              <a:t>‹#›</a:t>
            </a:fld>
            <a:endParaRPr lang="en-ZA"/>
          </a:p>
        </p:txBody>
      </p:sp>
      <p:pic>
        <p:nvPicPr>
          <p:cNvPr id="7" name="Picture 6">
            <a:extLst>
              <a:ext uri="{FF2B5EF4-FFF2-40B4-BE49-F238E27FC236}">
                <a16:creationId xmlns:a16="http://schemas.microsoft.com/office/drawing/2014/main" id="{00A871FB-C274-43EB-7BAE-FBEB82125BE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31311"/>
            <a:ext cx="12197647" cy="6889310"/>
          </a:xfrm>
          <a:prstGeom prst="rect">
            <a:avLst/>
          </a:prstGeom>
        </p:spPr>
      </p:pic>
      <p:sp>
        <p:nvSpPr>
          <p:cNvPr id="8" name="Rectangle 7">
            <a:extLst>
              <a:ext uri="{FF2B5EF4-FFF2-40B4-BE49-F238E27FC236}">
                <a16:creationId xmlns:a16="http://schemas.microsoft.com/office/drawing/2014/main" id="{1BBC8CB2-A78E-A388-3369-321F241BC41A}"/>
              </a:ext>
            </a:extLst>
          </p:cNvPr>
          <p:cNvSpPr/>
          <p:nvPr userDrawn="1"/>
        </p:nvSpPr>
        <p:spPr>
          <a:xfrm>
            <a:off x="1" y="1044173"/>
            <a:ext cx="12191999" cy="5394459"/>
          </a:xfrm>
          <a:prstGeom prst="rect">
            <a:avLst/>
          </a:prstGeom>
          <a:gradFill flip="none" rotWithShape="1">
            <a:gsLst>
              <a:gs pos="0">
                <a:schemeClr val="tx1">
                  <a:lumMod val="95000"/>
                  <a:alpha val="0"/>
                </a:schemeClr>
              </a:gs>
              <a:gs pos="100000">
                <a:schemeClr val="tx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633"/>
          </a:p>
        </p:txBody>
      </p:sp>
      <p:sp>
        <p:nvSpPr>
          <p:cNvPr id="15" name="Text Placeholder 14">
            <a:extLst>
              <a:ext uri="{FF2B5EF4-FFF2-40B4-BE49-F238E27FC236}">
                <a16:creationId xmlns:a16="http://schemas.microsoft.com/office/drawing/2014/main" id="{EC8DA1EA-E7CF-8968-8AC0-800E88257128}"/>
              </a:ext>
            </a:extLst>
          </p:cNvPr>
          <p:cNvSpPr>
            <a:spLocks noGrp="1"/>
          </p:cNvSpPr>
          <p:nvPr>
            <p:ph type="body" sz="quarter" idx="13" hasCustomPrompt="1"/>
          </p:nvPr>
        </p:nvSpPr>
        <p:spPr>
          <a:xfrm>
            <a:off x="355600" y="263525"/>
            <a:ext cx="7112000" cy="498475"/>
          </a:xfrm>
        </p:spPr>
        <p:txBody>
          <a:bodyPr anchor="ctr" anchorCtr="0">
            <a:noAutofit/>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2400" b="1" i="0" u="none" strike="noStrike" kern="1200" cap="none" spc="0" normalizeH="0" baseline="0" noProof="0">
                <a:ln>
                  <a:noFill/>
                </a:ln>
                <a:solidFill>
                  <a:srgbClr val="64102A"/>
                </a:solidFill>
                <a:effectLst/>
                <a:uLnTx/>
                <a:uFillTx/>
                <a:latin typeface="Sofia Pro" panose="00000500000000000000" pitchFamily="50" charset="0"/>
                <a:ea typeface="+mn-ea"/>
                <a:cs typeface="+mn-cs"/>
              </a:rPr>
              <a:t>Heading</a:t>
            </a:r>
          </a:p>
        </p:txBody>
      </p:sp>
    </p:spTree>
    <p:custDataLst>
      <p:tags r:id="rId1"/>
    </p:custDataLst>
    <p:extLst>
      <p:ext uri="{BB962C8B-B14F-4D97-AF65-F5344CB8AC3E}">
        <p14:creationId xmlns:p14="http://schemas.microsoft.com/office/powerpoint/2010/main" val="981277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B2CC8B-2764-B6FD-2028-50A33C452B1D}"/>
              </a:ext>
            </a:extLst>
          </p:cNvPr>
          <p:cNvSpPr>
            <a:spLocks noGrp="1"/>
          </p:cNvSpPr>
          <p:nvPr>
            <p:ph type="dt" sz="half" idx="10"/>
          </p:nvPr>
        </p:nvSpPr>
        <p:spPr/>
        <p:txBody>
          <a:bodyPr/>
          <a:lstStyle/>
          <a:p>
            <a:fld id="{97A185BA-1757-4D12-B1E0-88C6F8D63452}" type="datetime1">
              <a:rPr lang="en-ZA" smtClean="0"/>
              <a:t>2023/11/01</a:t>
            </a:fld>
            <a:endParaRPr lang="en-ZA"/>
          </a:p>
        </p:txBody>
      </p:sp>
      <p:sp>
        <p:nvSpPr>
          <p:cNvPr id="3" name="Footer Placeholder 2">
            <a:extLst>
              <a:ext uri="{FF2B5EF4-FFF2-40B4-BE49-F238E27FC236}">
                <a16:creationId xmlns:a16="http://schemas.microsoft.com/office/drawing/2014/main" id="{745E3205-1B6F-28BF-AB35-E1D41EA6F1AD}"/>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B3421C6F-81AB-C8B0-9FEF-54CE0C6DF74E}"/>
              </a:ext>
            </a:extLst>
          </p:cNvPr>
          <p:cNvSpPr>
            <a:spLocks noGrp="1"/>
          </p:cNvSpPr>
          <p:nvPr>
            <p:ph type="sldNum" sz="quarter" idx="12"/>
          </p:nvPr>
        </p:nvSpPr>
        <p:spPr/>
        <p:txBody>
          <a:bodyPr/>
          <a:lstStyle/>
          <a:p>
            <a:fld id="{F9044B41-A177-42CD-AF57-1064B987DD61}" type="slidenum">
              <a:rPr lang="en-ZA" smtClean="0"/>
              <a:t>‹#›</a:t>
            </a:fld>
            <a:endParaRPr lang="en-ZA"/>
          </a:p>
        </p:txBody>
      </p:sp>
    </p:spTree>
    <p:extLst>
      <p:ext uri="{BB962C8B-B14F-4D97-AF65-F5344CB8AC3E}">
        <p14:creationId xmlns:p14="http://schemas.microsoft.com/office/powerpoint/2010/main" val="308112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CF1E-D2F7-9E3F-8C82-8CEDA58FBD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72B8F4E2-EB08-68AE-AA7D-B2B69FB0D9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F3F554B7-1AA5-B6A2-4032-E84EA8434675}"/>
              </a:ext>
            </a:extLst>
          </p:cNvPr>
          <p:cNvSpPr>
            <a:spLocks noGrp="1"/>
          </p:cNvSpPr>
          <p:nvPr>
            <p:ph type="dt" sz="half" idx="10"/>
          </p:nvPr>
        </p:nvSpPr>
        <p:spPr/>
        <p:txBody>
          <a:bodyPr/>
          <a:lstStyle/>
          <a:p>
            <a:fld id="{81F6A075-2296-4B94-92AC-C8E54308EA34}" type="datetimeFigureOut">
              <a:rPr lang="en-ZA" smtClean="0"/>
              <a:t>2023/11/01</a:t>
            </a:fld>
            <a:endParaRPr lang="en-ZA"/>
          </a:p>
        </p:txBody>
      </p:sp>
      <p:sp>
        <p:nvSpPr>
          <p:cNvPr id="5" name="Footer Placeholder 4">
            <a:extLst>
              <a:ext uri="{FF2B5EF4-FFF2-40B4-BE49-F238E27FC236}">
                <a16:creationId xmlns:a16="http://schemas.microsoft.com/office/drawing/2014/main" id="{9FE22EA1-BB5E-4686-DA35-08256439C7A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04819C7-63B1-32F9-DADF-8C55D8621749}"/>
              </a:ext>
            </a:extLst>
          </p:cNvPr>
          <p:cNvSpPr>
            <a:spLocks noGrp="1"/>
          </p:cNvSpPr>
          <p:nvPr>
            <p:ph type="sldNum" sz="quarter" idx="12"/>
          </p:nvPr>
        </p:nvSpPr>
        <p:spPr/>
        <p:txBody>
          <a:bodyPr/>
          <a:lstStyle/>
          <a:p>
            <a:fld id="{7BC21FF5-CC3C-4AC1-8D7E-A7F28E62C8E9}" type="slidenum">
              <a:rPr lang="en-ZA" smtClean="0"/>
              <a:t>‹#›</a:t>
            </a:fld>
            <a:endParaRPr lang="en-ZA"/>
          </a:p>
        </p:txBody>
      </p:sp>
    </p:spTree>
    <p:extLst>
      <p:ext uri="{BB962C8B-B14F-4D97-AF65-F5344CB8AC3E}">
        <p14:creationId xmlns:p14="http://schemas.microsoft.com/office/powerpoint/2010/main" val="2391389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7CD45-D3EC-4021-91E8-6DFD3D98BC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C379BE-EB32-400E-BB8A-F636D58A44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0C7C8-4EBE-4BBB-8AFE-D7B172554652}"/>
              </a:ext>
            </a:extLst>
          </p:cNvPr>
          <p:cNvSpPr>
            <a:spLocks noGrp="1"/>
          </p:cNvSpPr>
          <p:nvPr>
            <p:ph type="dt" sz="half" idx="10"/>
          </p:nvPr>
        </p:nvSpPr>
        <p:spPr/>
        <p:txBody>
          <a:bodyPr/>
          <a:lstStyle/>
          <a:p>
            <a:fld id="{A8F4937F-EDBD-42B9-80B3-4F98AC8BAF3E}" type="datetimeFigureOut">
              <a:rPr lang="en-US" smtClean="0"/>
              <a:t>11/1/2023</a:t>
            </a:fld>
            <a:endParaRPr lang="en-US"/>
          </a:p>
        </p:txBody>
      </p:sp>
      <p:sp>
        <p:nvSpPr>
          <p:cNvPr id="5" name="Footer Placeholder 4">
            <a:extLst>
              <a:ext uri="{FF2B5EF4-FFF2-40B4-BE49-F238E27FC236}">
                <a16:creationId xmlns:a16="http://schemas.microsoft.com/office/drawing/2014/main" id="{FFD98313-860E-4F3E-B8A3-44E3021613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33F213-B54D-4763-9471-405A43CAA446}"/>
              </a:ext>
            </a:extLst>
          </p:cNvPr>
          <p:cNvSpPr>
            <a:spLocks noGrp="1"/>
          </p:cNvSpPr>
          <p:nvPr>
            <p:ph type="sldNum" sz="quarter" idx="12"/>
          </p:nvPr>
        </p:nvSpPr>
        <p:spPr/>
        <p:txBody>
          <a:bodyPr/>
          <a:lstStyle/>
          <a:p>
            <a:fld id="{816B0FF1-459F-457C-9E17-704566E3A169}" type="slidenum">
              <a:rPr lang="en-US" smtClean="0"/>
              <a:t>‹#›</a:t>
            </a:fld>
            <a:endParaRPr lang="en-US"/>
          </a:p>
        </p:txBody>
      </p:sp>
    </p:spTree>
    <p:extLst>
      <p:ext uri="{BB962C8B-B14F-4D97-AF65-F5344CB8AC3E}">
        <p14:creationId xmlns:p14="http://schemas.microsoft.com/office/powerpoint/2010/main" val="452231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2B54-5C38-ADDC-0173-F7C7B3993D26}"/>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73C56C20-DF81-CDFF-EF28-2C79CB7104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4BE8BE2A-8AEE-044E-A792-6CE85F102B48}"/>
              </a:ext>
            </a:extLst>
          </p:cNvPr>
          <p:cNvSpPr>
            <a:spLocks noGrp="1"/>
          </p:cNvSpPr>
          <p:nvPr>
            <p:ph type="dt" sz="half" idx="10"/>
          </p:nvPr>
        </p:nvSpPr>
        <p:spPr/>
        <p:txBody>
          <a:bodyPr/>
          <a:lstStyle/>
          <a:p>
            <a:fld id="{81F6A075-2296-4B94-92AC-C8E54308EA34}" type="datetimeFigureOut">
              <a:rPr lang="en-ZA" smtClean="0"/>
              <a:t>2023/11/01</a:t>
            </a:fld>
            <a:endParaRPr lang="en-ZA"/>
          </a:p>
        </p:txBody>
      </p:sp>
      <p:sp>
        <p:nvSpPr>
          <p:cNvPr id="5" name="Footer Placeholder 4">
            <a:extLst>
              <a:ext uri="{FF2B5EF4-FFF2-40B4-BE49-F238E27FC236}">
                <a16:creationId xmlns:a16="http://schemas.microsoft.com/office/drawing/2014/main" id="{CAB246CC-5E1F-17E5-3CCA-CA43E4C57B0F}"/>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67CE370B-B182-1586-6BAB-BE224FB00C84}"/>
              </a:ext>
            </a:extLst>
          </p:cNvPr>
          <p:cNvSpPr>
            <a:spLocks noGrp="1"/>
          </p:cNvSpPr>
          <p:nvPr>
            <p:ph type="sldNum" sz="quarter" idx="12"/>
          </p:nvPr>
        </p:nvSpPr>
        <p:spPr/>
        <p:txBody>
          <a:bodyPr/>
          <a:lstStyle/>
          <a:p>
            <a:fld id="{7BC21FF5-CC3C-4AC1-8D7E-A7F28E62C8E9}" type="slidenum">
              <a:rPr lang="en-ZA" smtClean="0"/>
              <a:t>‹#›</a:t>
            </a:fld>
            <a:endParaRPr lang="en-ZA"/>
          </a:p>
        </p:txBody>
      </p:sp>
    </p:spTree>
    <p:extLst>
      <p:ext uri="{BB962C8B-B14F-4D97-AF65-F5344CB8AC3E}">
        <p14:creationId xmlns:p14="http://schemas.microsoft.com/office/powerpoint/2010/main" val="32358822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4EC7A-F17F-B5B7-83EE-A10514AEB3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2C4F9F22-8A4A-CB5C-CAAC-972CD787D6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44DF5B-79CE-F5D2-BFBB-79687769DA14}"/>
              </a:ext>
            </a:extLst>
          </p:cNvPr>
          <p:cNvSpPr>
            <a:spLocks noGrp="1"/>
          </p:cNvSpPr>
          <p:nvPr>
            <p:ph type="dt" sz="half" idx="10"/>
          </p:nvPr>
        </p:nvSpPr>
        <p:spPr/>
        <p:txBody>
          <a:bodyPr/>
          <a:lstStyle/>
          <a:p>
            <a:fld id="{81F6A075-2296-4B94-92AC-C8E54308EA34}" type="datetimeFigureOut">
              <a:rPr lang="en-ZA" smtClean="0"/>
              <a:t>2023/11/01</a:t>
            </a:fld>
            <a:endParaRPr lang="en-ZA"/>
          </a:p>
        </p:txBody>
      </p:sp>
      <p:sp>
        <p:nvSpPr>
          <p:cNvPr id="5" name="Footer Placeholder 4">
            <a:extLst>
              <a:ext uri="{FF2B5EF4-FFF2-40B4-BE49-F238E27FC236}">
                <a16:creationId xmlns:a16="http://schemas.microsoft.com/office/drawing/2014/main" id="{711D731A-517E-2B2A-55AF-A523F3716257}"/>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F9A83795-6D1B-9F3D-1A83-0BEC24C51567}"/>
              </a:ext>
            </a:extLst>
          </p:cNvPr>
          <p:cNvSpPr>
            <a:spLocks noGrp="1"/>
          </p:cNvSpPr>
          <p:nvPr>
            <p:ph type="sldNum" sz="quarter" idx="12"/>
          </p:nvPr>
        </p:nvSpPr>
        <p:spPr/>
        <p:txBody>
          <a:bodyPr/>
          <a:lstStyle/>
          <a:p>
            <a:fld id="{7BC21FF5-CC3C-4AC1-8D7E-A7F28E62C8E9}" type="slidenum">
              <a:rPr lang="en-ZA" smtClean="0"/>
              <a:t>‹#›</a:t>
            </a:fld>
            <a:endParaRPr lang="en-ZA"/>
          </a:p>
        </p:txBody>
      </p:sp>
    </p:spTree>
    <p:extLst>
      <p:ext uri="{BB962C8B-B14F-4D97-AF65-F5344CB8AC3E}">
        <p14:creationId xmlns:p14="http://schemas.microsoft.com/office/powerpoint/2010/main" val="15662315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BCEEE-3903-C268-0DD0-2D41B0E86C16}"/>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F957A329-D14E-AD64-1A1D-4EB89CC6866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B50D3620-D58E-7AC0-4141-1501335067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0712DD9B-2A2A-1E50-E5A7-DAF4C7522A75}"/>
              </a:ext>
            </a:extLst>
          </p:cNvPr>
          <p:cNvSpPr>
            <a:spLocks noGrp="1"/>
          </p:cNvSpPr>
          <p:nvPr>
            <p:ph type="dt" sz="half" idx="10"/>
          </p:nvPr>
        </p:nvSpPr>
        <p:spPr/>
        <p:txBody>
          <a:bodyPr/>
          <a:lstStyle/>
          <a:p>
            <a:fld id="{81F6A075-2296-4B94-92AC-C8E54308EA34}" type="datetimeFigureOut">
              <a:rPr lang="en-ZA" smtClean="0"/>
              <a:t>2023/11/01</a:t>
            </a:fld>
            <a:endParaRPr lang="en-ZA"/>
          </a:p>
        </p:txBody>
      </p:sp>
      <p:sp>
        <p:nvSpPr>
          <p:cNvPr id="6" name="Footer Placeholder 5">
            <a:extLst>
              <a:ext uri="{FF2B5EF4-FFF2-40B4-BE49-F238E27FC236}">
                <a16:creationId xmlns:a16="http://schemas.microsoft.com/office/drawing/2014/main" id="{6E2FC7AB-F479-3467-472C-B77900272B08}"/>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DD51D73E-3192-351E-DF28-09F7F3A5CFC6}"/>
              </a:ext>
            </a:extLst>
          </p:cNvPr>
          <p:cNvSpPr>
            <a:spLocks noGrp="1"/>
          </p:cNvSpPr>
          <p:nvPr>
            <p:ph type="sldNum" sz="quarter" idx="12"/>
          </p:nvPr>
        </p:nvSpPr>
        <p:spPr/>
        <p:txBody>
          <a:bodyPr/>
          <a:lstStyle/>
          <a:p>
            <a:fld id="{7BC21FF5-CC3C-4AC1-8D7E-A7F28E62C8E9}" type="slidenum">
              <a:rPr lang="en-ZA" smtClean="0"/>
              <a:t>‹#›</a:t>
            </a:fld>
            <a:endParaRPr lang="en-ZA"/>
          </a:p>
        </p:txBody>
      </p:sp>
    </p:spTree>
    <p:extLst>
      <p:ext uri="{BB962C8B-B14F-4D97-AF65-F5344CB8AC3E}">
        <p14:creationId xmlns:p14="http://schemas.microsoft.com/office/powerpoint/2010/main" val="17056768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36673-50AE-F00E-C35F-5211BFB7394A}"/>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B8D9FFE7-9F5A-1FF9-CED6-46F68B767F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F0FADF-9738-775A-27FE-0F0F10A50F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E2EDA0AE-B388-C95E-4839-671A02EFD9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09A54D-307E-8EF5-E87A-8BA22ABB5D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7B832AF8-678E-4222-30EB-CBD8E490506C}"/>
              </a:ext>
            </a:extLst>
          </p:cNvPr>
          <p:cNvSpPr>
            <a:spLocks noGrp="1"/>
          </p:cNvSpPr>
          <p:nvPr>
            <p:ph type="dt" sz="half" idx="10"/>
          </p:nvPr>
        </p:nvSpPr>
        <p:spPr/>
        <p:txBody>
          <a:bodyPr/>
          <a:lstStyle/>
          <a:p>
            <a:fld id="{81F6A075-2296-4B94-92AC-C8E54308EA34}" type="datetimeFigureOut">
              <a:rPr lang="en-ZA" smtClean="0"/>
              <a:t>2023/11/01</a:t>
            </a:fld>
            <a:endParaRPr lang="en-ZA"/>
          </a:p>
        </p:txBody>
      </p:sp>
      <p:sp>
        <p:nvSpPr>
          <p:cNvPr id="8" name="Footer Placeholder 7">
            <a:extLst>
              <a:ext uri="{FF2B5EF4-FFF2-40B4-BE49-F238E27FC236}">
                <a16:creationId xmlns:a16="http://schemas.microsoft.com/office/drawing/2014/main" id="{50147AC4-3AF4-26EE-DE9B-6F34B3BC5CDE}"/>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7D5610F2-C9DF-D3A6-794B-2C5282741212}"/>
              </a:ext>
            </a:extLst>
          </p:cNvPr>
          <p:cNvSpPr>
            <a:spLocks noGrp="1"/>
          </p:cNvSpPr>
          <p:nvPr>
            <p:ph type="sldNum" sz="quarter" idx="12"/>
          </p:nvPr>
        </p:nvSpPr>
        <p:spPr/>
        <p:txBody>
          <a:bodyPr/>
          <a:lstStyle/>
          <a:p>
            <a:fld id="{7BC21FF5-CC3C-4AC1-8D7E-A7F28E62C8E9}" type="slidenum">
              <a:rPr lang="en-ZA" smtClean="0"/>
              <a:t>‹#›</a:t>
            </a:fld>
            <a:endParaRPr lang="en-ZA"/>
          </a:p>
        </p:txBody>
      </p:sp>
    </p:spTree>
    <p:extLst>
      <p:ext uri="{BB962C8B-B14F-4D97-AF65-F5344CB8AC3E}">
        <p14:creationId xmlns:p14="http://schemas.microsoft.com/office/powerpoint/2010/main" val="843203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6ED2-F9B1-297B-1280-E0ACD62A72FE}"/>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7CC3333F-C71F-8E5E-D210-927739CBBF77}"/>
              </a:ext>
            </a:extLst>
          </p:cNvPr>
          <p:cNvSpPr>
            <a:spLocks noGrp="1"/>
          </p:cNvSpPr>
          <p:nvPr>
            <p:ph type="dt" sz="half" idx="10"/>
          </p:nvPr>
        </p:nvSpPr>
        <p:spPr/>
        <p:txBody>
          <a:bodyPr/>
          <a:lstStyle/>
          <a:p>
            <a:fld id="{81F6A075-2296-4B94-92AC-C8E54308EA34}" type="datetimeFigureOut">
              <a:rPr lang="en-ZA" smtClean="0"/>
              <a:t>2023/11/01</a:t>
            </a:fld>
            <a:endParaRPr lang="en-ZA"/>
          </a:p>
        </p:txBody>
      </p:sp>
      <p:sp>
        <p:nvSpPr>
          <p:cNvPr id="4" name="Footer Placeholder 3">
            <a:extLst>
              <a:ext uri="{FF2B5EF4-FFF2-40B4-BE49-F238E27FC236}">
                <a16:creationId xmlns:a16="http://schemas.microsoft.com/office/drawing/2014/main" id="{085A7554-7F14-A69A-D4FC-FC4712AEBE82}"/>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86655AAF-E91B-30CE-F873-C5EDEBCC5941}"/>
              </a:ext>
            </a:extLst>
          </p:cNvPr>
          <p:cNvSpPr>
            <a:spLocks noGrp="1"/>
          </p:cNvSpPr>
          <p:nvPr>
            <p:ph type="sldNum" sz="quarter" idx="12"/>
          </p:nvPr>
        </p:nvSpPr>
        <p:spPr/>
        <p:txBody>
          <a:bodyPr/>
          <a:lstStyle/>
          <a:p>
            <a:fld id="{7BC21FF5-CC3C-4AC1-8D7E-A7F28E62C8E9}" type="slidenum">
              <a:rPr lang="en-ZA" smtClean="0"/>
              <a:t>‹#›</a:t>
            </a:fld>
            <a:endParaRPr lang="en-ZA"/>
          </a:p>
        </p:txBody>
      </p:sp>
    </p:spTree>
    <p:extLst>
      <p:ext uri="{BB962C8B-B14F-4D97-AF65-F5344CB8AC3E}">
        <p14:creationId xmlns:p14="http://schemas.microsoft.com/office/powerpoint/2010/main" val="35302782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B2CC8B-2764-B6FD-2028-50A33C452B1D}"/>
              </a:ext>
            </a:extLst>
          </p:cNvPr>
          <p:cNvSpPr>
            <a:spLocks noGrp="1"/>
          </p:cNvSpPr>
          <p:nvPr>
            <p:ph type="dt" sz="half" idx="10"/>
          </p:nvPr>
        </p:nvSpPr>
        <p:spPr/>
        <p:txBody>
          <a:bodyPr/>
          <a:lstStyle/>
          <a:p>
            <a:fld id="{81F6A075-2296-4B94-92AC-C8E54308EA34}" type="datetimeFigureOut">
              <a:rPr lang="en-ZA" smtClean="0"/>
              <a:t>2023/11/01</a:t>
            </a:fld>
            <a:endParaRPr lang="en-ZA"/>
          </a:p>
        </p:txBody>
      </p:sp>
      <p:sp>
        <p:nvSpPr>
          <p:cNvPr id="3" name="Footer Placeholder 2">
            <a:extLst>
              <a:ext uri="{FF2B5EF4-FFF2-40B4-BE49-F238E27FC236}">
                <a16:creationId xmlns:a16="http://schemas.microsoft.com/office/drawing/2014/main" id="{745E3205-1B6F-28BF-AB35-E1D41EA6F1AD}"/>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B3421C6F-81AB-C8B0-9FEF-54CE0C6DF74E}"/>
              </a:ext>
            </a:extLst>
          </p:cNvPr>
          <p:cNvSpPr>
            <a:spLocks noGrp="1"/>
          </p:cNvSpPr>
          <p:nvPr>
            <p:ph type="sldNum" sz="quarter" idx="12"/>
          </p:nvPr>
        </p:nvSpPr>
        <p:spPr/>
        <p:txBody>
          <a:bodyPr/>
          <a:lstStyle/>
          <a:p>
            <a:fld id="{7BC21FF5-CC3C-4AC1-8D7E-A7F28E62C8E9}" type="slidenum">
              <a:rPr lang="en-ZA" smtClean="0"/>
              <a:t>‹#›</a:t>
            </a:fld>
            <a:endParaRPr lang="en-ZA"/>
          </a:p>
        </p:txBody>
      </p:sp>
    </p:spTree>
    <p:extLst>
      <p:ext uri="{BB962C8B-B14F-4D97-AF65-F5344CB8AC3E}">
        <p14:creationId xmlns:p14="http://schemas.microsoft.com/office/powerpoint/2010/main" val="2393779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6493A-1E02-9DEA-1FEB-6E6F3CB878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D487E599-2F77-AD54-65FA-74D9B6008D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0FDE0E27-4995-E56C-7E44-5A64789CC5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70F72F-7CA2-D50A-7A3E-168C71751B5C}"/>
              </a:ext>
            </a:extLst>
          </p:cNvPr>
          <p:cNvSpPr>
            <a:spLocks noGrp="1"/>
          </p:cNvSpPr>
          <p:nvPr>
            <p:ph type="dt" sz="half" idx="10"/>
          </p:nvPr>
        </p:nvSpPr>
        <p:spPr/>
        <p:txBody>
          <a:bodyPr/>
          <a:lstStyle/>
          <a:p>
            <a:fld id="{81F6A075-2296-4B94-92AC-C8E54308EA34}" type="datetimeFigureOut">
              <a:rPr lang="en-ZA" smtClean="0"/>
              <a:t>2023/11/01</a:t>
            </a:fld>
            <a:endParaRPr lang="en-ZA"/>
          </a:p>
        </p:txBody>
      </p:sp>
      <p:sp>
        <p:nvSpPr>
          <p:cNvPr id="6" name="Footer Placeholder 5">
            <a:extLst>
              <a:ext uri="{FF2B5EF4-FFF2-40B4-BE49-F238E27FC236}">
                <a16:creationId xmlns:a16="http://schemas.microsoft.com/office/drawing/2014/main" id="{595F7A19-7064-760C-46F2-2FB49A338735}"/>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80ECFA4E-208A-2D6F-71BF-10018BE2E39D}"/>
              </a:ext>
            </a:extLst>
          </p:cNvPr>
          <p:cNvSpPr>
            <a:spLocks noGrp="1"/>
          </p:cNvSpPr>
          <p:nvPr>
            <p:ph type="sldNum" sz="quarter" idx="12"/>
          </p:nvPr>
        </p:nvSpPr>
        <p:spPr/>
        <p:txBody>
          <a:bodyPr/>
          <a:lstStyle/>
          <a:p>
            <a:fld id="{7BC21FF5-CC3C-4AC1-8D7E-A7F28E62C8E9}" type="slidenum">
              <a:rPr lang="en-ZA" smtClean="0"/>
              <a:t>‹#›</a:t>
            </a:fld>
            <a:endParaRPr lang="en-ZA"/>
          </a:p>
        </p:txBody>
      </p:sp>
    </p:spTree>
    <p:extLst>
      <p:ext uri="{BB962C8B-B14F-4D97-AF65-F5344CB8AC3E}">
        <p14:creationId xmlns:p14="http://schemas.microsoft.com/office/powerpoint/2010/main" val="18705169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7BEBB-0FB8-1821-5DEC-7E2DD0C20C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43B6753F-3C0E-9BEF-B797-F943C7BC03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ZA"/>
          </a:p>
        </p:txBody>
      </p:sp>
      <p:sp>
        <p:nvSpPr>
          <p:cNvPr id="4" name="Text Placeholder 3">
            <a:extLst>
              <a:ext uri="{FF2B5EF4-FFF2-40B4-BE49-F238E27FC236}">
                <a16:creationId xmlns:a16="http://schemas.microsoft.com/office/drawing/2014/main" id="{1C72855E-EC35-AFEE-A3A4-A448FBCAB1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CFB55D-7D35-0699-EABB-180CE06D3500}"/>
              </a:ext>
            </a:extLst>
          </p:cNvPr>
          <p:cNvSpPr>
            <a:spLocks noGrp="1"/>
          </p:cNvSpPr>
          <p:nvPr>
            <p:ph type="dt" sz="half" idx="10"/>
          </p:nvPr>
        </p:nvSpPr>
        <p:spPr/>
        <p:txBody>
          <a:bodyPr/>
          <a:lstStyle/>
          <a:p>
            <a:fld id="{81F6A075-2296-4B94-92AC-C8E54308EA34}" type="datetimeFigureOut">
              <a:rPr lang="en-ZA" smtClean="0"/>
              <a:t>2023/11/01</a:t>
            </a:fld>
            <a:endParaRPr lang="en-ZA"/>
          </a:p>
        </p:txBody>
      </p:sp>
      <p:sp>
        <p:nvSpPr>
          <p:cNvPr id="6" name="Footer Placeholder 5">
            <a:extLst>
              <a:ext uri="{FF2B5EF4-FFF2-40B4-BE49-F238E27FC236}">
                <a16:creationId xmlns:a16="http://schemas.microsoft.com/office/drawing/2014/main" id="{7130BD9A-25B8-273B-CB14-3E78E87E1C3E}"/>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C1A39143-9E68-2180-2E15-0A34626B70E4}"/>
              </a:ext>
            </a:extLst>
          </p:cNvPr>
          <p:cNvSpPr>
            <a:spLocks noGrp="1"/>
          </p:cNvSpPr>
          <p:nvPr>
            <p:ph type="sldNum" sz="quarter" idx="12"/>
          </p:nvPr>
        </p:nvSpPr>
        <p:spPr/>
        <p:txBody>
          <a:bodyPr/>
          <a:lstStyle/>
          <a:p>
            <a:fld id="{7BC21FF5-CC3C-4AC1-8D7E-A7F28E62C8E9}" type="slidenum">
              <a:rPr lang="en-ZA" smtClean="0"/>
              <a:t>‹#›</a:t>
            </a:fld>
            <a:endParaRPr lang="en-ZA"/>
          </a:p>
        </p:txBody>
      </p:sp>
    </p:spTree>
    <p:extLst>
      <p:ext uri="{BB962C8B-B14F-4D97-AF65-F5344CB8AC3E}">
        <p14:creationId xmlns:p14="http://schemas.microsoft.com/office/powerpoint/2010/main" val="3796017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1578D-B56F-9D26-0A4A-D746BEF5706F}"/>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8F7F51EB-9EF6-EA16-1280-24A6B9D803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0788D7DC-C338-5E88-D7F9-742CDCAB5B86}"/>
              </a:ext>
            </a:extLst>
          </p:cNvPr>
          <p:cNvSpPr>
            <a:spLocks noGrp="1"/>
          </p:cNvSpPr>
          <p:nvPr>
            <p:ph type="dt" sz="half" idx="10"/>
          </p:nvPr>
        </p:nvSpPr>
        <p:spPr/>
        <p:txBody>
          <a:bodyPr/>
          <a:lstStyle/>
          <a:p>
            <a:fld id="{81F6A075-2296-4B94-92AC-C8E54308EA34}" type="datetimeFigureOut">
              <a:rPr lang="en-ZA" smtClean="0"/>
              <a:t>2023/11/01</a:t>
            </a:fld>
            <a:endParaRPr lang="en-ZA"/>
          </a:p>
        </p:txBody>
      </p:sp>
      <p:sp>
        <p:nvSpPr>
          <p:cNvPr id="5" name="Footer Placeholder 4">
            <a:extLst>
              <a:ext uri="{FF2B5EF4-FFF2-40B4-BE49-F238E27FC236}">
                <a16:creationId xmlns:a16="http://schemas.microsoft.com/office/drawing/2014/main" id="{51CB528D-6967-C195-0947-8DC7ABD01B26}"/>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1E1C1984-0F13-A679-0A74-FEE1BB67F69E}"/>
              </a:ext>
            </a:extLst>
          </p:cNvPr>
          <p:cNvSpPr>
            <a:spLocks noGrp="1"/>
          </p:cNvSpPr>
          <p:nvPr>
            <p:ph type="sldNum" sz="quarter" idx="12"/>
          </p:nvPr>
        </p:nvSpPr>
        <p:spPr/>
        <p:txBody>
          <a:bodyPr/>
          <a:lstStyle/>
          <a:p>
            <a:fld id="{7BC21FF5-CC3C-4AC1-8D7E-A7F28E62C8E9}" type="slidenum">
              <a:rPr lang="en-ZA" smtClean="0"/>
              <a:t>‹#›</a:t>
            </a:fld>
            <a:endParaRPr lang="en-ZA"/>
          </a:p>
        </p:txBody>
      </p:sp>
    </p:spTree>
    <p:extLst>
      <p:ext uri="{BB962C8B-B14F-4D97-AF65-F5344CB8AC3E}">
        <p14:creationId xmlns:p14="http://schemas.microsoft.com/office/powerpoint/2010/main" val="38923602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9450A8-3A0A-08C7-6855-DF92E8B6B9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7615049F-D409-96E0-6309-4D748155DA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8DF6752-C82A-D17E-F591-9F0BD8C6FD6D}"/>
              </a:ext>
            </a:extLst>
          </p:cNvPr>
          <p:cNvSpPr>
            <a:spLocks noGrp="1"/>
          </p:cNvSpPr>
          <p:nvPr>
            <p:ph type="dt" sz="half" idx="10"/>
          </p:nvPr>
        </p:nvSpPr>
        <p:spPr/>
        <p:txBody>
          <a:bodyPr/>
          <a:lstStyle/>
          <a:p>
            <a:fld id="{81F6A075-2296-4B94-92AC-C8E54308EA34}" type="datetimeFigureOut">
              <a:rPr lang="en-ZA" smtClean="0"/>
              <a:t>2023/11/01</a:t>
            </a:fld>
            <a:endParaRPr lang="en-ZA"/>
          </a:p>
        </p:txBody>
      </p:sp>
      <p:sp>
        <p:nvSpPr>
          <p:cNvPr id="5" name="Footer Placeholder 4">
            <a:extLst>
              <a:ext uri="{FF2B5EF4-FFF2-40B4-BE49-F238E27FC236}">
                <a16:creationId xmlns:a16="http://schemas.microsoft.com/office/drawing/2014/main" id="{4740BB30-A702-C3EE-379C-2684B8E9A64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B86345DE-FED3-A265-100A-1D70ECB8B738}"/>
              </a:ext>
            </a:extLst>
          </p:cNvPr>
          <p:cNvSpPr>
            <a:spLocks noGrp="1"/>
          </p:cNvSpPr>
          <p:nvPr>
            <p:ph type="sldNum" sz="quarter" idx="12"/>
          </p:nvPr>
        </p:nvSpPr>
        <p:spPr/>
        <p:txBody>
          <a:bodyPr/>
          <a:lstStyle/>
          <a:p>
            <a:fld id="{7BC21FF5-CC3C-4AC1-8D7E-A7F28E62C8E9}" type="slidenum">
              <a:rPr lang="en-ZA" smtClean="0"/>
              <a:t>‹#›</a:t>
            </a:fld>
            <a:endParaRPr lang="en-ZA"/>
          </a:p>
        </p:txBody>
      </p:sp>
    </p:spTree>
    <p:extLst>
      <p:ext uri="{BB962C8B-B14F-4D97-AF65-F5344CB8AC3E}">
        <p14:creationId xmlns:p14="http://schemas.microsoft.com/office/powerpoint/2010/main" val="2042631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C48EE-D13E-46B8-93CD-DA6D1A817E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8797A2-A062-4684-88C1-852EEF13D2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9C47EA-4167-4F4B-87B1-08DE7E9C9E37}"/>
              </a:ext>
            </a:extLst>
          </p:cNvPr>
          <p:cNvSpPr>
            <a:spLocks noGrp="1"/>
          </p:cNvSpPr>
          <p:nvPr>
            <p:ph type="dt" sz="half" idx="10"/>
          </p:nvPr>
        </p:nvSpPr>
        <p:spPr/>
        <p:txBody>
          <a:bodyPr/>
          <a:lstStyle/>
          <a:p>
            <a:fld id="{A8F4937F-EDBD-42B9-80B3-4F98AC8BAF3E}" type="datetimeFigureOut">
              <a:rPr lang="en-US" smtClean="0"/>
              <a:t>11/1/2023</a:t>
            </a:fld>
            <a:endParaRPr lang="en-US"/>
          </a:p>
        </p:txBody>
      </p:sp>
      <p:sp>
        <p:nvSpPr>
          <p:cNvPr id="5" name="Footer Placeholder 4">
            <a:extLst>
              <a:ext uri="{FF2B5EF4-FFF2-40B4-BE49-F238E27FC236}">
                <a16:creationId xmlns:a16="http://schemas.microsoft.com/office/drawing/2014/main" id="{0809D281-C7D0-4B8B-B013-3669CFA4BB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532CDD-1B7C-42B1-94E1-2EDAEDC5F67E}"/>
              </a:ext>
            </a:extLst>
          </p:cNvPr>
          <p:cNvSpPr>
            <a:spLocks noGrp="1"/>
          </p:cNvSpPr>
          <p:nvPr>
            <p:ph type="sldNum" sz="quarter" idx="12"/>
          </p:nvPr>
        </p:nvSpPr>
        <p:spPr/>
        <p:txBody>
          <a:bodyPr/>
          <a:lstStyle/>
          <a:p>
            <a:fld id="{816B0FF1-459F-457C-9E17-704566E3A169}" type="slidenum">
              <a:rPr lang="en-US" smtClean="0"/>
              <a:t>‹#›</a:t>
            </a:fld>
            <a:endParaRPr lang="en-US"/>
          </a:p>
        </p:txBody>
      </p:sp>
    </p:spTree>
    <p:extLst>
      <p:ext uri="{BB962C8B-B14F-4D97-AF65-F5344CB8AC3E}">
        <p14:creationId xmlns:p14="http://schemas.microsoft.com/office/powerpoint/2010/main" val="4719494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6"/>
            <a:ext cx="10515600" cy="3744913"/>
          </a:xfrm>
        </p:spPr>
        <p:txBody>
          <a:bodyPr/>
          <a:lstStyle/>
          <a:p>
            <a:r>
              <a:rPr lang="en-US"/>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306685582"/>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F2B54-5C38-ADDC-0173-F7C7B3993D26}"/>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73C56C20-DF81-CDFF-EF28-2C79CB7104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4BE8BE2A-8AEE-044E-A792-6CE85F102B48}"/>
              </a:ext>
            </a:extLst>
          </p:cNvPr>
          <p:cNvSpPr>
            <a:spLocks noGrp="1"/>
          </p:cNvSpPr>
          <p:nvPr>
            <p:ph type="dt" sz="half" idx="10"/>
          </p:nvPr>
        </p:nvSpPr>
        <p:spPr/>
        <p:txBody>
          <a:bodyPr/>
          <a:lstStyle/>
          <a:p>
            <a:fld id="{69CDCDCC-4EF7-4EDA-9991-9919B897B3BC}" type="datetime1">
              <a:rPr lang="en-ZA" smtClean="0"/>
              <a:t>2023/11/01</a:t>
            </a:fld>
            <a:endParaRPr lang="en-ZA"/>
          </a:p>
        </p:txBody>
      </p:sp>
      <p:sp>
        <p:nvSpPr>
          <p:cNvPr id="5" name="Footer Placeholder 4">
            <a:extLst>
              <a:ext uri="{FF2B5EF4-FFF2-40B4-BE49-F238E27FC236}">
                <a16:creationId xmlns:a16="http://schemas.microsoft.com/office/drawing/2014/main" id="{CAB246CC-5E1F-17E5-3CCA-CA43E4C57B0F}"/>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67CE370B-B182-1586-6BAB-BE224FB00C84}"/>
              </a:ext>
            </a:extLst>
          </p:cNvPr>
          <p:cNvSpPr>
            <a:spLocks noGrp="1"/>
          </p:cNvSpPr>
          <p:nvPr>
            <p:ph type="sldNum" sz="quarter" idx="12"/>
          </p:nvPr>
        </p:nvSpPr>
        <p:spPr/>
        <p:txBody>
          <a:bodyPr/>
          <a:lstStyle/>
          <a:p>
            <a:fld id="{FEB69CCC-41BA-41FF-9055-637E2D6B3FDC}" type="slidenum">
              <a:rPr lang="en-ZA" smtClean="0"/>
              <a:t>‹#›</a:t>
            </a:fld>
            <a:endParaRPr lang="en-ZA"/>
          </a:p>
        </p:txBody>
      </p:sp>
    </p:spTree>
    <p:extLst>
      <p:ext uri="{BB962C8B-B14F-4D97-AF65-F5344CB8AC3E}">
        <p14:creationId xmlns:p14="http://schemas.microsoft.com/office/powerpoint/2010/main" val="36110601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CF1E-D2F7-9E3F-8C82-8CEDA58FBD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72B8F4E2-EB08-68AE-AA7D-B2B69FB0D9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F3F554B7-1AA5-B6A2-4032-E84EA8434675}"/>
              </a:ext>
            </a:extLst>
          </p:cNvPr>
          <p:cNvSpPr>
            <a:spLocks noGrp="1"/>
          </p:cNvSpPr>
          <p:nvPr>
            <p:ph type="dt" sz="half" idx="10"/>
          </p:nvPr>
        </p:nvSpPr>
        <p:spPr/>
        <p:txBody>
          <a:bodyPr/>
          <a:lstStyle/>
          <a:p>
            <a:fld id="{E4C0A49A-DE7A-42A1-87F7-A907E5834505}" type="datetime1">
              <a:rPr lang="en-ZA" smtClean="0"/>
              <a:t>2023/11/01</a:t>
            </a:fld>
            <a:endParaRPr lang="en-ZA"/>
          </a:p>
        </p:txBody>
      </p:sp>
      <p:sp>
        <p:nvSpPr>
          <p:cNvPr id="5" name="Footer Placeholder 4">
            <a:extLst>
              <a:ext uri="{FF2B5EF4-FFF2-40B4-BE49-F238E27FC236}">
                <a16:creationId xmlns:a16="http://schemas.microsoft.com/office/drawing/2014/main" id="{9FE22EA1-BB5E-4686-DA35-08256439C7A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04819C7-63B1-32F9-DADF-8C55D8621749}"/>
              </a:ext>
            </a:extLst>
          </p:cNvPr>
          <p:cNvSpPr>
            <a:spLocks noGrp="1"/>
          </p:cNvSpPr>
          <p:nvPr>
            <p:ph type="sldNum" sz="quarter" idx="12"/>
          </p:nvPr>
        </p:nvSpPr>
        <p:spPr/>
        <p:txBody>
          <a:bodyPr/>
          <a:lstStyle/>
          <a:p>
            <a:fld id="{FEB69CCC-41BA-41FF-9055-637E2D6B3FDC}" type="slidenum">
              <a:rPr lang="en-ZA" smtClean="0"/>
              <a:t>‹#›</a:t>
            </a:fld>
            <a:endParaRPr lang="en-ZA"/>
          </a:p>
        </p:txBody>
      </p:sp>
    </p:spTree>
    <p:extLst>
      <p:ext uri="{BB962C8B-B14F-4D97-AF65-F5344CB8AC3E}">
        <p14:creationId xmlns:p14="http://schemas.microsoft.com/office/powerpoint/2010/main" val="9070828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B2CC8B-2764-B6FD-2028-50A33C452B1D}"/>
              </a:ext>
            </a:extLst>
          </p:cNvPr>
          <p:cNvSpPr>
            <a:spLocks noGrp="1"/>
          </p:cNvSpPr>
          <p:nvPr>
            <p:ph type="dt" sz="half" idx="10"/>
          </p:nvPr>
        </p:nvSpPr>
        <p:spPr/>
        <p:txBody>
          <a:bodyPr/>
          <a:lstStyle/>
          <a:p>
            <a:fld id="{5A108F42-DEAC-4C4C-8FD6-158F6C72E027}" type="datetime1">
              <a:rPr lang="en-ZA" smtClean="0"/>
              <a:t>2023/11/01</a:t>
            </a:fld>
            <a:endParaRPr lang="en-ZA"/>
          </a:p>
        </p:txBody>
      </p:sp>
      <p:sp>
        <p:nvSpPr>
          <p:cNvPr id="3" name="Footer Placeholder 2">
            <a:extLst>
              <a:ext uri="{FF2B5EF4-FFF2-40B4-BE49-F238E27FC236}">
                <a16:creationId xmlns:a16="http://schemas.microsoft.com/office/drawing/2014/main" id="{745E3205-1B6F-28BF-AB35-E1D41EA6F1AD}"/>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B3421C6F-81AB-C8B0-9FEF-54CE0C6DF74E}"/>
              </a:ext>
            </a:extLst>
          </p:cNvPr>
          <p:cNvSpPr>
            <a:spLocks noGrp="1"/>
          </p:cNvSpPr>
          <p:nvPr>
            <p:ph type="sldNum" sz="quarter" idx="12"/>
          </p:nvPr>
        </p:nvSpPr>
        <p:spPr/>
        <p:txBody>
          <a:bodyPr/>
          <a:lstStyle/>
          <a:p>
            <a:fld id="{FEB69CCC-41BA-41FF-9055-637E2D6B3FDC}" type="slidenum">
              <a:rPr lang="en-ZA" smtClean="0"/>
              <a:t>‹#›</a:t>
            </a:fld>
            <a:endParaRPr lang="en-ZA"/>
          </a:p>
        </p:txBody>
      </p:sp>
    </p:spTree>
    <p:extLst>
      <p:ext uri="{BB962C8B-B14F-4D97-AF65-F5344CB8AC3E}">
        <p14:creationId xmlns:p14="http://schemas.microsoft.com/office/powerpoint/2010/main" val="12425666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51E80-BA86-9160-E9E4-AA8FC57E23F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 y="-31310"/>
            <a:ext cx="12197646" cy="6889309"/>
          </a:xfrm>
          <a:prstGeom prst="rect">
            <a:avLst/>
          </a:prstGeom>
        </p:spPr>
      </p:pic>
      <p:pic>
        <p:nvPicPr>
          <p:cNvPr id="3" name="Picture 2" descr="Chart, histogram&#10;&#10;Description automatically generated">
            <a:extLst>
              <a:ext uri="{FF2B5EF4-FFF2-40B4-BE49-F238E27FC236}">
                <a16:creationId xmlns:a16="http://schemas.microsoft.com/office/drawing/2014/main" id="{9193D41F-E3CB-084E-AFF8-D451BF30E2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86780" y="349704"/>
            <a:ext cx="734798" cy="749959"/>
          </a:xfrm>
          <a:prstGeom prst="rect">
            <a:avLst/>
          </a:prstGeom>
        </p:spPr>
      </p:pic>
      <p:sp>
        <p:nvSpPr>
          <p:cNvPr id="4" name="Rectangle 3">
            <a:extLst>
              <a:ext uri="{FF2B5EF4-FFF2-40B4-BE49-F238E27FC236}">
                <a16:creationId xmlns:a16="http://schemas.microsoft.com/office/drawing/2014/main" id="{EA3B8F63-D3E5-999E-131F-6ECBC890B5DC}"/>
              </a:ext>
            </a:extLst>
          </p:cNvPr>
          <p:cNvSpPr/>
          <p:nvPr userDrawn="1"/>
        </p:nvSpPr>
        <p:spPr>
          <a:xfrm>
            <a:off x="1" y="-31310"/>
            <a:ext cx="12191999" cy="6127310"/>
          </a:xfrm>
          <a:prstGeom prst="rect">
            <a:avLst/>
          </a:prstGeom>
          <a:gradFill flip="none" rotWithShape="1">
            <a:gsLst>
              <a:gs pos="0">
                <a:schemeClr val="tx1">
                  <a:lumMod val="95000"/>
                  <a:alpha val="0"/>
                </a:schemeClr>
              </a:gs>
              <a:gs pos="100000">
                <a:schemeClr val="tx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633"/>
          </a:p>
        </p:txBody>
      </p:sp>
    </p:spTree>
    <p:custDataLst>
      <p:tags r:id="rId1"/>
    </p:custDataLst>
    <p:extLst>
      <p:ext uri="{BB962C8B-B14F-4D97-AF65-F5344CB8AC3E}">
        <p14:creationId xmlns:p14="http://schemas.microsoft.com/office/powerpoint/2010/main" val="83623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A51E80-BA86-9160-E9E4-AA8FC57E23F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 y="-31310"/>
            <a:ext cx="12197646" cy="6889309"/>
          </a:xfrm>
          <a:prstGeom prst="rect">
            <a:avLst/>
          </a:prstGeom>
        </p:spPr>
      </p:pic>
      <p:pic>
        <p:nvPicPr>
          <p:cNvPr id="3" name="Picture 2" descr="Chart, histogram&#10;&#10;Description automatically generated">
            <a:extLst>
              <a:ext uri="{FF2B5EF4-FFF2-40B4-BE49-F238E27FC236}">
                <a16:creationId xmlns:a16="http://schemas.microsoft.com/office/drawing/2014/main" id="{9193D41F-E3CB-084E-AFF8-D451BF30E2E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086780" y="349704"/>
            <a:ext cx="734798" cy="749959"/>
          </a:xfrm>
          <a:prstGeom prst="rect">
            <a:avLst/>
          </a:prstGeom>
        </p:spPr>
      </p:pic>
      <p:pic>
        <p:nvPicPr>
          <p:cNvPr id="5" name="Picture 4">
            <a:extLst>
              <a:ext uri="{FF2B5EF4-FFF2-40B4-BE49-F238E27FC236}">
                <a16:creationId xmlns:a16="http://schemas.microsoft.com/office/drawing/2014/main" id="{1468C65C-9A77-775C-6A16-EE0BC07D0BB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t="83040"/>
          <a:stretch/>
        </p:blipFill>
        <p:spPr>
          <a:xfrm>
            <a:off x="0" y="5689599"/>
            <a:ext cx="12197647" cy="1168399"/>
          </a:xfrm>
          <a:prstGeom prst="rect">
            <a:avLst/>
          </a:prstGeom>
        </p:spPr>
      </p:pic>
      <p:sp>
        <p:nvSpPr>
          <p:cNvPr id="7" name="Rectangle 6">
            <a:extLst>
              <a:ext uri="{FF2B5EF4-FFF2-40B4-BE49-F238E27FC236}">
                <a16:creationId xmlns:a16="http://schemas.microsoft.com/office/drawing/2014/main" id="{A2EBCAD3-ED58-D435-712D-5BEE426CB628}"/>
              </a:ext>
            </a:extLst>
          </p:cNvPr>
          <p:cNvSpPr/>
          <p:nvPr userDrawn="1"/>
        </p:nvSpPr>
        <p:spPr>
          <a:xfrm>
            <a:off x="0" y="-31310"/>
            <a:ext cx="12191999" cy="2114110"/>
          </a:xfrm>
          <a:prstGeom prst="rect">
            <a:avLst/>
          </a:prstGeom>
          <a:gradFill flip="none" rotWithShape="1">
            <a:gsLst>
              <a:gs pos="56000">
                <a:schemeClr val="tx1"/>
              </a:gs>
              <a:gs pos="100000">
                <a:schemeClr val="tx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6" name="Graphic 5">
            <a:extLst>
              <a:ext uri="{FF2B5EF4-FFF2-40B4-BE49-F238E27FC236}">
                <a16:creationId xmlns:a16="http://schemas.microsoft.com/office/drawing/2014/main" id="{90165067-90F2-ABA3-2769-1AB14407FFA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36961" y="343164"/>
            <a:ext cx="595724" cy="608235"/>
          </a:xfrm>
          <a:prstGeom prst="rect">
            <a:avLst/>
          </a:prstGeom>
        </p:spPr>
      </p:pic>
      <p:sp>
        <p:nvSpPr>
          <p:cNvPr id="4" name="Rectangle 3">
            <a:extLst>
              <a:ext uri="{FF2B5EF4-FFF2-40B4-BE49-F238E27FC236}">
                <a16:creationId xmlns:a16="http://schemas.microsoft.com/office/drawing/2014/main" id="{EA3B8F63-D3E5-999E-131F-6ECBC890B5DC}"/>
              </a:ext>
            </a:extLst>
          </p:cNvPr>
          <p:cNvSpPr/>
          <p:nvPr userDrawn="1"/>
        </p:nvSpPr>
        <p:spPr>
          <a:xfrm>
            <a:off x="1" y="-31310"/>
            <a:ext cx="12191999" cy="6462590"/>
          </a:xfrm>
          <a:prstGeom prst="rect">
            <a:avLst/>
          </a:prstGeom>
          <a:gradFill flip="none" rotWithShape="1">
            <a:gsLst>
              <a:gs pos="0">
                <a:schemeClr val="tx1">
                  <a:lumMod val="95000"/>
                  <a:alpha val="0"/>
                </a:schemeClr>
              </a:gs>
              <a:gs pos="100000">
                <a:schemeClr val="tx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633"/>
          </a:p>
        </p:txBody>
      </p:sp>
    </p:spTree>
    <p:custDataLst>
      <p:tags r:id="rId1"/>
    </p:custDataLst>
    <p:extLst>
      <p:ext uri="{BB962C8B-B14F-4D97-AF65-F5344CB8AC3E}">
        <p14:creationId xmlns:p14="http://schemas.microsoft.com/office/powerpoint/2010/main" val="20382440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1CF1E-D2F7-9E3F-8C82-8CEDA58FBD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72B8F4E2-EB08-68AE-AA7D-B2B69FB0D98B}"/>
              </a:ext>
            </a:extLst>
          </p:cNvPr>
          <p:cNvSpPr>
            <a:spLocks noGrp="1"/>
          </p:cNvSpPr>
          <p:nvPr>
            <p:ph type="subTitle" idx="1"/>
          </p:nvPr>
        </p:nvSpPr>
        <p:spPr>
          <a:xfrm>
            <a:off x="1524000" y="3602039"/>
            <a:ext cx="9144000" cy="1655762"/>
          </a:xfrm>
        </p:spPr>
        <p:txBody>
          <a:bodyPr/>
          <a:lstStyle>
            <a:lvl1pPr marL="0" indent="0" algn="ctr">
              <a:buNone/>
              <a:defRPr sz="2400"/>
            </a:lvl1pPr>
            <a:lvl2pPr marL="457203" indent="0" algn="ctr">
              <a:buNone/>
              <a:defRPr sz="2000"/>
            </a:lvl2pPr>
            <a:lvl3pPr marL="914406" indent="0" algn="ctr">
              <a:buNone/>
              <a:defRPr sz="1800"/>
            </a:lvl3pPr>
            <a:lvl4pPr marL="1371609"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4"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F3F554B7-1AA5-B6A2-4032-E84EA8434675}"/>
              </a:ext>
            </a:extLst>
          </p:cNvPr>
          <p:cNvSpPr>
            <a:spLocks noGrp="1"/>
          </p:cNvSpPr>
          <p:nvPr>
            <p:ph type="dt" sz="half" idx="10"/>
          </p:nvPr>
        </p:nvSpPr>
        <p:spPr/>
        <p:txBody>
          <a:bodyPr/>
          <a:lstStyle/>
          <a:p>
            <a:fld id="{74B9F9C3-15A2-42C9-8FE2-DB4C49BAFE1A}" type="datetime1">
              <a:rPr lang="en-ZA" smtClean="0"/>
              <a:t>2023/11/01</a:t>
            </a:fld>
            <a:endParaRPr lang="en-ZA"/>
          </a:p>
        </p:txBody>
      </p:sp>
      <p:sp>
        <p:nvSpPr>
          <p:cNvPr id="5" name="Footer Placeholder 4">
            <a:extLst>
              <a:ext uri="{FF2B5EF4-FFF2-40B4-BE49-F238E27FC236}">
                <a16:creationId xmlns:a16="http://schemas.microsoft.com/office/drawing/2014/main" id="{9FE22EA1-BB5E-4686-DA35-08256439C7A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804819C7-63B1-32F9-DADF-8C55D8621749}"/>
              </a:ext>
            </a:extLst>
          </p:cNvPr>
          <p:cNvSpPr>
            <a:spLocks noGrp="1"/>
          </p:cNvSpPr>
          <p:nvPr>
            <p:ph type="sldNum" sz="quarter" idx="12"/>
          </p:nvPr>
        </p:nvSpPr>
        <p:spPr/>
        <p:txBody>
          <a:bodyPr/>
          <a:lstStyle/>
          <a:p>
            <a:fld id="{FEFCF425-657A-4E54-85F9-3142C73666BD}" type="slidenum">
              <a:rPr lang="en-ZA" smtClean="0"/>
              <a:t>‹#›</a:t>
            </a:fld>
            <a:endParaRPr lang="en-ZA"/>
          </a:p>
        </p:txBody>
      </p:sp>
      <p:pic>
        <p:nvPicPr>
          <p:cNvPr id="7" name="Picture 6">
            <a:extLst>
              <a:ext uri="{FF2B5EF4-FFF2-40B4-BE49-F238E27FC236}">
                <a16:creationId xmlns:a16="http://schemas.microsoft.com/office/drawing/2014/main" id="{00A871FB-C274-43EB-7BAE-FBEB82125BEC}"/>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0" y="-31311"/>
            <a:ext cx="12197647" cy="6889310"/>
          </a:xfrm>
          <a:prstGeom prst="rect">
            <a:avLst/>
          </a:prstGeom>
        </p:spPr>
      </p:pic>
      <p:sp>
        <p:nvSpPr>
          <p:cNvPr id="8" name="Rectangle 7">
            <a:extLst>
              <a:ext uri="{FF2B5EF4-FFF2-40B4-BE49-F238E27FC236}">
                <a16:creationId xmlns:a16="http://schemas.microsoft.com/office/drawing/2014/main" id="{1BBC8CB2-A78E-A388-3369-321F241BC41A}"/>
              </a:ext>
            </a:extLst>
          </p:cNvPr>
          <p:cNvSpPr/>
          <p:nvPr userDrawn="1"/>
        </p:nvSpPr>
        <p:spPr>
          <a:xfrm>
            <a:off x="1" y="1044173"/>
            <a:ext cx="12191999" cy="5394459"/>
          </a:xfrm>
          <a:prstGeom prst="rect">
            <a:avLst/>
          </a:prstGeom>
          <a:gradFill flip="none" rotWithShape="1">
            <a:gsLst>
              <a:gs pos="0">
                <a:schemeClr val="tx1">
                  <a:lumMod val="95000"/>
                  <a:alpha val="0"/>
                </a:schemeClr>
              </a:gs>
              <a:gs pos="100000">
                <a:schemeClr val="tx1">
                  <a:lumMod val="9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633"/>
          </a:p>
        </p:txBody>
      </p:sp>
      <p:sp>
        <p:nvSpPr>
          <p:cNvPr id="15" name="Text Placeholder 14">
            <a:extLst>
              <a:ext uri="{FF2B5EF4-FFF2-40B4-BE49-F238E27FC236}">
                <a16:creationId xmlns:a16="http://schemas.microsoft.com/office/drawing/2014/main" id="{EC8DA1EA-E7CF-8968-8AC0-800E88257128}"/>
              </a:ext>
            </a:extLst>
          </p:cNvPr>
          <p:cNvSpPr>
            <a:spLocks noGrp="1"/>
          </p:cNvSpPr>
          <p:nvPr>
            <p:ph type="body" sz="quarter" idx="13" hasCustomPrompt="1"/>
          </p:nvPr>
        </p:nvSpPr>
        <p:spPr>
          <a:xfrm>
            <a:off x="355600" y="263525"/>
            <a:ext cx="7112000" cy="498475"/>
          </a:xfrm>
        </p:spPr>
        <p:txBody>
          <a:bodyPr anchor="ctr" anchorCtr="0">
            <a:noAutofit/>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2400" b="1" i="0" u="none" strike="noStrike" kern="1200" cap="none" spc="0" normalizeH="0" baseline="0" noProof="0">
                <a:ln>
                  <a:noFill/>
                </a:ln>
                <a:solidFill>
                  <a:srgbClr val="64102A"/>
                </a:solidFill>
                <a:effectLst/>
                <a:uLnTx/>
                <a:uFillTx/>
                <a:latin typeface="Sofia Pro" panose="00000500000000000000" pitchFamily="50" charset="0"/>
                <a:ea typeface="+mn-ea"/>
                <a:cs typeface="+mn-cs"/>
              </a:rPr>
              <a:t>Heading</a:t>
            </a:r>
          </a:p>
        </p:txBody>
      </p:sp>
    </p:spTree>
    <p:custDataLst>
      <p:tags r:id="rId1"/>
    </p:custDataLst>
    <p:extLst>
      <p:ext uri="{BB962C8B-B14F-4D97-AF65-F5344CB8AC3E}">
        <p14:creationId xmlns:p14="http://schemas.microsoft.com/office/powerpoint/2010/main" val="342061541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A6ED2-F9B1-297B-1280-E0ACD62A72FE}"/>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7CC3333F-C71F-8E5E-D210-927739CBBF77}"/>
              </a:ext>
            </a:extLst>
          </p:cNvPr>
          <p:cNvSpPr>
            <a:spLocks noGrp="1"/>
          </p:cNvSpPr>
          <p:nvPr>
            <p:ph type="dt" sz="half" idx="10"/>
          </p:nvPr>
        </p:nvSpPr>
        <p:spPr/>
        <p:txBody>
          <a:bodyPr/>
          <a:lstStyle/>
          <a:p>
            <a:fld id="{88FC9650-AF2B-4D69-8BC2-F85F6C0A0471}" type="datetime1">
              <a:rPr lang="en-ZA" smtClean="0"/>
              <a:t>2023/11/01</a:t>
            </a:fld>
            <a:endParaRPr lang="en-ZA"/>
          </a:p>
        </p:txBody>
      </p:sp>
      <p:sp>
        <p:nvSpPr>
          <p:cNvPr id="4" name="Footer Placeholder 3">
            <a:extLst>
              <a:ext uri="{FF2B5EF4-FFF2-40B4-BE49-F238E27FC236}">
                <a16:creationId xmlns:a16="http://schemas.microsoft.com/office/drawing/2014/main" id="{085A7554-7F14-A69A-D4FC-FC4712AEBE82}"/>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86655AAF-E91B-30CE-F873-C5EDEBCC5941}"/>
              </a:ext>
            </a:extLst>
          </p:cNvPr>
          <p:cNvSpPr>
            <a:spLocks noGrp="1"/>
          </p:cNvSpPr>
          <p:nvPr>
            <p:ph type="sldNum" sz="quarter" idx="12"/>
          </p:nvPr>
        </p:nvSpPr>
        <p:spPr/>
        <p:txBody>
          <a:bodyPr/>
          <a:lstStyle/>
          <a:p>
            <a:fld id="{7BC21FF5-CC3C-4AC1-8D7E-A7F28E62C8E9}" type="slidenum">
              <a:rPr lang="en-ZA" smtClean="0"/>
              <a:t>‹#›</a:t>
            </a:fld>
            <a:endParaRPr lang="en-ZA"/>
          </a:p>
        </p:txBody>
      </p:sp>
    </p:spTree>
    <p:extLst>
      <p:ext uri="{BB962C8B-B14F-4D97-AF65-F5344CB8AC3E}">
        <p14:creationId xmlns:p14="http://schemas.microsoft.com/office/powerpoint/2010/main" val="14589285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6"/>
            <a:ext cx="10515600" cy="3744913"/>
          </a:xfrm>
        </p:spPr>
        <p:txBody>
          <a:bodyPr/>
          <a:lstStyle/>
          <a:p>
            <a:r>
              <a:rPr lang="en-US"/>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fld id="{9765D687-5A73-4538-B5EB-04656A495EE4}" type="datetime1">
              <a:rPr lang="en-ZA" smtClean="0"/>
              <a:t>2023/11/01</a:t>
            </a:fld>
            <a:endParaRPr lang="en-US"/>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endParaRPr lang="en-US"/>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39079399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E75D8-9262-4B73-AA7A-12FC8B3E6E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E7F1D8-69B7-46D0-BCB3-F8CC1C5943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D1D015-2BED-4752-8AAB-9A114EA211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0FA0F4-6EE9-4DBC-97D1-1D9C71575B27}"/>
              </a:ext>
            </a:extLst>
          </p:cNvPr>
          <p:cNvSpPr>
            <a:spLocks noGrp="1"/>
          </p:cNvSpPr>
          <p:nvPr>
            <p:ph type="dt" sz="half" idx="10"/>
          </p:nvPr>
        </p:nvSpPr>
        <p:spPr/>
        <p:txBody>
          <a:bodyPr/>
          <a:lstStyle/>
          <a:p>
            <a:fld id="{A8F4937F-EDBD-42B9-80B3-4F98AC8BAF3E}" type="datetimeFigureOut">
              <a:rPr lang="en-US" smtClean="0"/>
              <a:t>11/1/2023</a:t>
            </a:fld>
            <a:endParaRPr lang="en-US"/>
          </a:p>
        </p:txBody>
      </p:sp>
      <p:sp>
        <p:nvSpPr>
          <p:cNvPr id="6" name="Footer Placeholder 5">
            <a:extLst>
              <a:ext uri="{FF2B5EF4-FFF2-40B4-BE49-F238E27FC236}">
                <a16:creationId xmlns:a16="http://schemas.microsoft.com/office/drawing/2014/main" id="{0B60D675-8A02-4F62-9B17-1570BDE4E3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1A5860-4004-4253-BD38-2C645EAA515D}"/>
              </a:ext>
            </a:extLst>
          </p:cNvPr>
          <p:cNvSpPr>
            <a:spLocks noGrp="1"/>
          </p:cNvSpPr>
          <p:nvPr>
            <p:ph type="sldNum" sz="quarter" idx="12"/>
          </p:nvPr>
        </p:nvSpPr>
        <p:spPr/>
        <p:txBody>
          <a:bodyPr/>
          <a:lstStyle/>
          <a:p>
            <a:fld id="{816B0FF1-459F-457C-9E17-704566E3A169}" type="slidenum">
              <a:rPr lang="en-US" smtClean="0"/>
              <a:t>‹#›</a:t>
            </a:fld>
            <a:endParaRPr lang="en-US"/>
          </a:p>
        </p:txBody>
      </p:sp>
    </p:spTree>
    <p:extLst>
      <p:ext uri="{BB962C8B-B14F-4D97-AF65-F5344CB8AC3E}">
        <p14:creationId xmlns:p14="http://schemas.microsoft.com/office/powerpoint/2010/main" val="3070996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2BCEB-C490-4A5C-8155-1ECD240EDE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824D014-C4A2-434D-80A4-75CDBCB762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3A4435-7DC6-4D1D-AF6D-5B1E60D2B9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CB1BD1-B6F4-40CF-8563-921F3864B3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ADB69B-967F-4867-AC37-64DAF856CF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FE2522D-9F1C-420F-97FA-F0E5B9EC8841}"/>
              </a:ext>
            </a:extLst>
          </p:cNvPr>
          <p:cNvSpPr>
            <a:spLocks noGrp="1"/>
          </p:cNvSpPr>
          <p:nvPr>
            <p:ph type="dt" sz="half" idx="10"/>
          </p:nvPr>
        </p:nvSpPr>
        <p:spPr/>
        <p:txBody>
          <a:bodyPr/>
          <a:lstStyle/>
          <a:p>
            <a:fld id="{A8F4937F-EDBD-42B9-80B3-4F98AC8BAF3E}" type="datetimeFigureOut">
              <a:rPr lang="en-US" smtClean="0"/>
              <a:t>11/1/2023</a:t>
            </a:fld>
            <a:endParaRPr lang="en-US"/>
          </a:p>
        </p:txBody>
      </p:sp>
      <p:sp>
        <p:nvSpPr>
          <p:cNvPr id="8" name="Footer Placeholder 7">
            <a:extLst>
              <a:ext uri="{FF2B5EF4-FFF2-40B4-BE49-F238E27FC236}">
                <a16:creationId xmlns:a16="http://schemas.microsoft.com/office/drawing/2014/main" id="{8935A272-752D-4F13-B415-C4F165DF70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287720-FC77-40F9-892B-8DF5F9D9C881}"/>
              </a:ext>
            </a:extLst>
          </p:cNvPr>
          <p:cNvSpPr>
            <a:spLocks noGrp="1"/>
          </p:cNvSpPr>
          <p:nvPr>
            <p:ph type="sldNum" sz="quarter" idx="12"/>
          </p:nvPr>
        </p:nvSpPr>
        <p:spPr/>
        <p:txBody>
          <a:bodyPr/>
          <a:lstStyle/>
          <a:p>
            <a:fld id="{816B0FF1-459F-457C-9E17-704566E3A169}" type="slidenum">
              <a:rPr lang="en-US" smtClean="0"/>
              <a:t>‹#›</a:t>
            </a:fld>
            <a:endParaRPr lang="en-US"/>
          </a:p>
        </p:txBody>
      </p:sp>
    </p:spTree>
    <p:extLst>
      <p:ext uri="{BB962C8B-B14F-4D97-AF65-F5344CB8AC3E}">
        <p14:creationId xmlns:p14="http://schemas.microsoft.com/office/powerpoint/2010/main" val="185782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8F35-B2E7-47D8-BEEC-0EB5EF1713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26861CC-86A9-4C15-98AD-9F1B7E6EEB03}"/>
              </a:ext>
            </a:extLst>
          </p:cNvPr>
          <p:cNvSpPr>
            <a:spLocks noGrp="1"/>
          </p:cNvSpPr>
          <p:nvPr>
            <p:ph type="dt" sz="half" idx="10"/>
          </p:nvPr>
        </p:nvSpPr>
        <p:spPr/>
        <p:txBody>
          <a:bodyPr/>
          <a:lstStyle/>
          <a:p>
            <a:fld id="{A8F4937F-EDBD-42B9-80B3-4F98AC8BAF3E}" type="datetimeFigureOut">
              <a:rPr lang="en-US" smtClean="0"/>
              <a:t>11/1/2023</a:t>
            </a:fld>
            <a:endParaRPr lang="en-US"/>
          </a:p>
        </p:txBody>
      </p:sp>
      <p:sp>
        <p:nvSpPr>
          <p:cNvPr id="4" name="Footer Placeholder 3">
            <a:extLst>
              <a:ext uri="{FF2B5EF4-FFF2-40B4-BE49-F238E27FC236}">
                <a16:creationId xmlns:a16="http://schemas.microsoft.com/office/drawing/2014/main" id="{A1C02747-7A0D-472E-ACF1-DC31AF6B7C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401AF6-A8FB-4353-8078-0A1F96BA8991}"/>
              </a:ext>
            </a:extLst>
          </p:cNvPr>
          <p:cNvSpPr>
            <a:spLocks noGrp="1"/>
          </p:cNvSpPr>
          <p:nvPr>
            <p:ph type="sldNum" sz="quarter" idx="12"/>
          </p:nvPr>
        </p:nvSpPr>
        <p:spPr/>
        <p:txBody>
          <a:bodyPr/>
          <a:lstStyle/>
          <a:p>
            <a:fld id="{816B0FF1-459F-457C-9E17-704566E3A169}" type="slidenum">
              <a:rPr lang="en-US" smtClean="0"/>
              <a:t>‹#›</a:t>
            </a:fld>
            <a:endParaRPr lang="en-US"/>
          </a:p>
        </p:txBody>
      </p:sp>
    </p:spTree>
    <p:extLst>
      <p:ext uri="{BB962C8B-B14F-4D97-AF65-F5344CB8AC3E}">
        <p14:creationId xmlns:p14="http://schemas.microsoft.com/office/powerpoint/2010/main" val="1917054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B26BAA-70A4-4C36-B364-DF3043E4DCE6}"/>
              </a:ext>
            </a:extLst>
          </p:cNvPr>
          <p:cNvSpPr>
            <a:spLocks noGrp="1"/>
          </p:cNvSpPr>
          <p:nvPr>
            <p:ph type="dt" sz="half" idx="10"/>
          </p:nvPr>
        </p:nvSpPr>
        <p:spPr/>
        <p:txBody>
          <a:bodyPr/>
          <a:lstStyle/>
          <a:p>
            <a:fld id="{A8F4937F-EDBD-42B9-80B3-4F98AC8BAF3E}" type="datetimeFigureOut">
              <a:rPr lang="en-US" smtClean="0"/>
              <a:t>11/1/2023</a:t>
            </a:fld>
            <a:endParaRPr lang="en-US"/>
          </a:p>
        </p:txBody>
      </p:sp>
      <p:sp>
        <p:nvSpPr>
          <p:cNvPr id="3" name="Footer Placeholder 2">
            <a:extLst>
              <a:ext uri="{FF2B5EF4-FFF2-40B4-BE49-F238E27FC236}">
                <a16:creationId xmlns:a16="http://schemas.microsoft.com/office/drawing/2014/main" id="{658A8CC3-5207-46CE-84C9-951115792F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952F45-1835-49E3-8D1E-79B0E4982D57}"/>
              </a:ext>
            </a:extLst>
          </p:cNvPr>
          <p:cNvSpPr>
            <a:spLocks noGrp="1"/>
          </p:cNvSpPr>
          <p:nvPr>
            <p:ph type="sldNum" sz="quarter" idx="12"/>
          </p:nvPr>
        </p:nvSpPr>
        <p:spPr/>
        <p:txBody>
          <a:bodyPr/>
          <a:lstStyle/>
          <a:p>
            <a:fld id="{816B0FF1-459F-457C-9E17-704566E3A169}" type="slidenum">
              <a:rPr lang="en-US" smtClean="0"/>
              <a:t>‹#›</a:t>
            </a:fld>
            <a:endParaRPr lang="en-US"/>
          </a:p>
        </p:txBody>
      </p:sp>
    </p:spTree>
    <p:extLst>
      <p:ext uri="{BB962C8B-B14F-4D97-AF65-F5344CB8AC3E}">
        <p14:creationId xmlns:p14="http://schemas.microsoft.com/office/powerpoint/2010/main" val="3661546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CFDE-7E75-4664-9F20-E868DAED28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677FA1-2C8B-4717-882A-1AE5EB6E2C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9C9927-0162-4988-B18B-CD4B1947C9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07B4E-A8AC-46FE-ADB1-AD576893BD7B}"/>
              </a:ext>
            </a:extLst>
          </p:cNvPr>
          <p:cNvSpPr>
            <a:spLocks noGrp="1"/>
          </p:cNvSpPr>
          <p:nvPr>
            <p:ph type="dt" sz="half" idx="10"/>
          </p:nvPr>
        </p:nvSpPr>
        <p:spPr/>
        <p:txBody>
          <a:bodyPr/>
          <a:lstStyle/>
          <a:p>
            <a:fld id="{A8F4937F-EDBD-42B9-80B3-4F98AC8BAF3E}" type="datetimeFigureOut">
              <a:rPr lang="en-US" smtClean="0"/>
              <a:t>11/1/2023</a:t>
            </a:fld>
            <a:endParaRPr lang="en-US"/>
          </a:p>
        </p:txBody>
      </p:sp>
      <p:sp>
        <p:nvSpPr>
          <p:cNvPr id="6" name="Footer Placeholder 5">
            <a:extLst>
              <a:ext uri="{FF2B5EF4-FFF2-40B4-BE49-F238E27FC236}">
                <a16:creationId xmlns:a16="http://schemas.microsoft.com/office/drawing/2014/main" id="{4A4A31C6-E0C6-47AA-9A92-632962521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059B1A-F479-4CA4-9922-E922C7DAA43D}"/>
              </a:ext>
            </a:extLst>
          </p:cNvPr>
          <p:cNvSpPr>
            <a:spLocks noGrp="1"/>
          </p:cNvSpPr>
          <p:nvPr>
            <p:ph type="sldNum" sz="quarter" idx="12"/>
          </p:nvPr>
        </p:nvSpPr>
        <p:spPr/>
        <p:txBody>
          <a:bodyPr/>
          <a:lstStyle/>
          <a:p>
            <a:fld id="{816B0FF1-459F-457C-9E17-704566E3A169}" type="slidenum">
              <a:rPr lang="en-US" smtClean="0"/>
              <a:t>‹#›</a:t>
            </a:fld>
            <a:endParaRPr lang="en-US"/>
          </a:p>
        </p:txBody>
      </p:sp>
    </p:spTree>
    <p:extLst>
      <p:ext uri="{BB962C8B-B14F-4D97-AF65-F5344CB8AC3E}">
        <p14:creationId xmlns:p14="http://schemas.microsoft.com/office/powerpoint/2010/main" val="30887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3ACFB-5297-456C-8A9E-9D2C0ECF92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0E36FC-55DC-47DD-85D6-2A84CBACC0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F3C8B8-2057-4390-9404-233C91854F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870C2D-9CA4-4025-B7FD-E9B2660B4E06}"/>
              </a:ext>
            </a:extLst>
          </p:cNvPr>
          <p:cNvSpPr>
            <a:spLocks noGrp="1"/>
          </p:cNvSpPr>
          <p:nvPr>
            <p:ph type="dt" sz="half" idx="10"/>
          </p:nvPr>
        </p:nvSpPr>
        <p:spPr/>
        <p:txBody>
          <a:bodyPr/>
          <a:lstStyle/>
          <a:p>
            <a:fld id="{A8F4937F-EDBD-42B9-80B3-4F98AC8BAF3E}" type="datetimeFigureOut">
              <a:rPr lang="en-US" smtClean="0"/>
              <a:t>11/1/2023</a:t>
            </a:fld>
            <a:endParaRPr lang="en-US"/>
          </a:p>
        </p:txBody>
      </p:sp>
      <p:sp>
        <p:nvSpPr>
          <p:cNvPr id="6" name="Footer Placeholder 5">
            <a:extLst>
              <a:ext uri="{FF2B5EF4-FFF2-40B4-BE49-F238E27FC236}">
                <a16:creationId xmlns:a16="http://schemas.microsoft.com/office/drawing/2014/main" id="{C08EDF0B-E548-4475-8883-376511E335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B9291-8A32-467C-9E2A-706A025EB1AA}"/>
              </a:ext>
            </a:extLst>
          </p:cNvPr>
          <p:cNvSpPr>
            <a:spLocks noGrp="1"/>
          </p:cNvSpPr>
          <p:nvPr>
            <p:ph type="sldNum" sz="quarter" idx="12"/>
          </p:nvPr>
        </p:nvSpPr>
        <p:spPr/>
        <p:txBody>
          <a:bodyPr/>
          <a:lstStyle/>
          <a:p>
            <a:fld id="{816B0FF1-459F-457C-9E17-704566E3A169}" type="slidenum">
              <a:rPr lang="en-US" smtClean="0"/>
              <a:t>‹#›</a:t>
            </a:fld>
            <a:endParaRPr lang="en-US"/>
          </a:p>
        </p:txBody>
      </p:sp>
    </p:spTree>
    <p:extLst>
      <p:ext uri="{BB962C8B-B14F-4D97-AF65-F5344CB8AC3E}">
        <p14:creationId xmlns:p14="http://schemas.microsoft.com/office/powerpoint/2010/main" val="106214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F9AFA2-3EEF-4D39-A55A-EA3ACFF5DE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9063C7F-5926-42FB-84F7-CB37938F0F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184783-953D-468C-9ABA-4ABC9627AF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F4937F-EDBD-42B9-80B3-4F98AC8BAF3E}" type="datetimeFigureOut">
              <a:rPr lang="en-US" smtClean="0"/>
              <a:t>11/1/2023</a:t>
            </a:fld>
            <a:endParaRPr lang="en-US"/>
          </a:p>
        </p:txBody>
      </p:sp>
      <p:sp>
        <p:nvSpPr>
          <p:cNvPr id="5" name="Footer Placeholder 4">
            <a:extLst>
              <a:ext uri="{FF2B5EF4-FFF2-40B4-BE49-F238E27FC236}">
                <a16:creationId xmlns:a16="http://schemas.microsoft.com/office/drawing/2014/main" id="{8E68D8EF-2A6B-4198-9131-60C28A449F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39EDD5-724E-48DF-8686-FDF9917C88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6B0FF1-459F-457C-9E17-704566E3A169}" type="slidenum">
              <a:rPr lang="en-US" smtClean="0"/>
              <a:t>‹#›</a:t>
            </a:fld>
            <a:endParaRPr lang="en-US"/>
          </a:p>
        </p:txBody>
      </p:sp>
    </p:spTree>
    <p:extLst>
      <p:ext uri="{BB962C8B-B14F-4D97-AF65-F5344CB8AC3E}">
        <p14:creationId xmlns:p14="http://schemas.microsoft.com/office/powerpoint/2010/main" val="39370613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FE30E5-D080-A814-E918-09AB95FF8B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6C420C96-1325-200F-B085-A0C35EA87C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56C39C55-A4FF-206F-7AB3-2F183E1B7CA4}"/>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E005A1-A2C1-45A1-BC50-48007DF1C6A9}" type="datetime1">
              <a:rPr lang="en-ZA" smtClean="0"/>
              <a:t>2023/11/01</a:t>
            </a:fld>
            <a:endParaRPr lang="en-ZA"/>
          </a:p>
        </p:txBody>
      </p:sp>
      <p:sp>
        <p:nvSpPr>
          <p:cNvPr id="5" name="Footer Placeholder 4">
            <a:extLst>
              <a:ext uri="{FF2B5EF4-FFF2-40B4-BE49-F238E27FC236}">
                <a16:creationId xmlns:a16="http://schemas.microsoft.com/office/drawing/2014/main" id="{E3BE7758-BD3B-DD7F-1161-BAE2DD84576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1ACF41C4-6DFC-C15C-CBDB-40FA181D5678}"/>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FCF425-657A-4E54-85F9-3142C73666BD}" type="slidenum">
              <a:rPr lang="en-ZA" smtClean="0"/>
              <a:t>‹#›</a:t>
            </a:fld>
            <a:endParaRPr lang="en-ZA"/>
          </a:p>
        </p:txBody>
      </p:sp>
    </p:spTree>
    <p:extLst>
      <p:ext uri="{BB962C8B-B14F-4D97-AF65-F5344CB8AC3E}">
        <p14:creationId xmlns:p14="http://schemas.microsoft.com/office/powerpoint/2010/main" val="3426862359"/>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Lst>
  <p:hf hdr="0" ftr="0" dt="0"/>
  <p:txStyles>
    <p:titleStyle>
      <a:lvl1pPr algn="l" defTabSz="1007943" rtl="0" eaLnBrk="1" latinLnBrk="0" hangingPunct="1">
        <a:lnSpc>
          <a:spcPct val="90000"/>
        </a:lnSpc>
        <a:spcBef>
          <a:spcPct val="0"/>
        </a:spcBef>
        <a:buNone/>
        <a:defRPr sz="485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FE30E5-D080-A814-E918-09AB95FF8B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6C420C96-1325-200F-B085-A0C35EA87C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56C39C55-A4FF-206F-7AB3-2F183E1B7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F6A075-2296-4B94-92AC-C8E54308EA34}" type="datetimeFigureOut">
              <a:rPr lang="en-ZA" smtClean="0"/>
              <a:t>2023/11/01</a:t>
            </a:fld>
            <a:endParaRPr lang="en-ZA"/>
          </a:p>
        </p:txBody>
      </p:sp>
      <p:sp>
        <p:nvSpPr>
          <p:cNvPr id="5" name="Footer Placeholder 4">
            <a:extLst>
              <a:ext uri="{FF2B5EF4-FFF2-40B4-BE49-F238E27FC236}">
                <a16:creationId xmlns:a16="http://schemas.microsoft.com/office/drawing/2014/main" id="{E3BE7758-BD3B-DD7F-1161-BAE2DD8457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1ACF41C4-6DFC-C15C-CBDB-40FA181D56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C21FF5-CC3C-4AC1-8D7E-A7F28E62C8E9}" type="slidenum">
              <a:rPr lang="en-ZA" smtClean="0"/>
              <a:t>‹#›</a:t>
            </a:fld>
            <a:endParaRPr lang="en-ZA"/>
          </a:p>
        </p:txBody>
      </p:sp>
    </p:spTree>
    <p:extLst>
      <p:ext uri="{BB962C8B-B14F-4D97-AF65-F5344CB8AC3E}">
        <p14:creationId xmlns:p14="http://schemas.microsoft.com/office/powerpoint/2010/main" val="3969961470"/>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FE30E5-D080-A814-E918-09AB95FF8B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6C420C96-1325-200F-B085-A0C35EA87C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56C39C55-A4FF-206F-7AB3-2F183E1B7C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1545E4-2D2F-4710-B18C-2AE65318C7A0}" type="datetime1">
              <a:rPr lang="en-ZA" smtClean="0"/>
              <a:t>2023/11/01</a:t>
            </a:fld>
            <a:endParaRPr lang="en-ZA"/>
          </a:p>
        </p:txBody>
      </p:sp>
      <p:sp>
        <p:nvSpPr>
          <p:cNvPr id="5" name="Footer Placeholder 4">
            <a:extLst>
              <a:ext uri="{FF2B5EF4-FFF2-40B4-BE49-F238E27FC236}">
                <a16:creationId xmlns:a16="http://schemas.microsoft.com/office/drawing/2014/main" id="{E3BE7758-BD3B-DD7F-1161-BAE2DD8457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1ACF41C4-6DFC-C15C-CBDB-40FA181D5678}"/>
              </a:ext>
            </a:extLst>
          </p:cNvPr>
          <p:cNvSpPr>
            <a:spLocks noGrp="1"/>
          </p:cNvSpPr>
          <p:nvPr>
            <p:ph type="sldNum" sz="quarter" idx="4"/>
          </p:nvPr>
        </p:nvSpPr>
        <p:spPr>
          <a:xfrm>
            <a:off x="11687174" y="6003925"/>
            <a:ext cx="409575" cy="365125"/>
          </a:xfrm>
          <a:prstGeom prst="rect">
            <a:avLst/>
          </a:prstGeom>
        </p:spPr>
        <p:txBody>
          <a:bodyPr vert="horz" lIns="91440" tIns="45720" rIns="91440" bIns="45720" rtlCol="0" anchor="ctr"/>
          <a:lstStyle>
            <a:lvl1pPr algn="r">
              <a:defRPr sz="1400" b="1">
                <a:solidFill>
                  <a:schemeClr val="bg1"/>
                </a:solidFill>
              </a:defRPr>
            </a:lvl1pPr>
          </a:lstStyle>
          <a:p>
            <a:fld id="{FEB69CCC-41BA-41FF-9055-637E2D6B3FDC}" type="slidenum">
              <a:rPr lang="en-ZA" smtClean="0"/>
              <a:pPr/>
              <a:t>‹#›</a:t>
            </a:fld>
            <a:endParaRPr lang="en-ZA"/>
          </a:p>
        </p:txBody>
      </p:sp>
    </p:spTree>
    <p:extLst>
      <p:ext uri="{BB962C8B-B14F-4D97-AF65-F5344CB8AC3E}">
        <p14:creationId xmlns:p14="http://schemas.microsoft.com/office/powerpoint/2010/main" val="4004851919"/>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Lst>
  <p:hf sldNum="0"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xml"/><Relationship Id="rId7" Type="http://schemas.openxmlformats.org/officeDocument/2006/relationships/image" Target="../media/image12.svg"/><Relationship Id="rId2" Type="http://schemas.openxmlformats.org/officeDocument/2006/relationships/slideLayout" Target="../slideLayouts/slideLayout18.xml"/><Relationship Id="rId1" Type="http://schemas.openxmlformats.org/officeDocument/2006/relationships/tags" Target="../tags/tag8.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hyperlink" Target="http://www.iipscertification.org/"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6" Type="http://schemas.openxmlformats.org/officeDocument/2006/relationships/image" Target="../media/image41.png"/><Relationship Id="rId21" Type="http://schemas.openxmlformats.org/officeDocument/2006/relationships/image" Target="../media/image36.png"/><Relationship Id="rId42" Type="http://schemas.openxmlformats.org/officeDocument/2006/relationships/image" Target="../media/image57.jpeg"/><Relationship Id="rId47" Type="http://schemas.openxmlformats.org/officeDocument/2006/relationships/image" Target="../media/image62.png"/><Relationship Id="rId63" Type="http://schemas.openxmlformats.org/officeDocument/2006/relationships/image" Target="../media/image78.png"/><Relationship Id="rId68" Type="http://schemas.openxmlformats.org/officeDocument/2006/relationships/image" Target="../media/image83.png"/><Relationship Id="rId84" Type="http://schemas.openxmlformats.org/officeDocument/2006/relationships/image" Target="../media/image99.png"/><Relationship Id="rId89" Type="http://schemas.openxmlformats.org/officeDocument/2006/relationships/image" Target="../media/image104.jpeg"/><Relationship Id="rId16" Type="http://schemas.openxmlformats.org/officeDocument/2006/relationships/image" Target="../media/image31.jpeg"/><Relationship Id="rId107" Type="http://schemas.openxmlformats.org/officeDocument/2006/relationships/hyperlink" Target="http://www.iipscertification.org/" TargetMode="External"/><Relationship Id="rId11" Type="http://schemas.openxmlformats.org/officeDocument/2006/relationships/image" Target="../media/image26.png"/><Relationship Id="rId32" Type="http://schemas.openxmlformats.org/officeDocument/2006/relationships/image" Target="../media/image47.png"/><Relationship Id="rId37" Type="http://schemas.openxmlformats.org/officeDocument/2006/relationships/image" Target="../media/image52.jpeg"/><Relationship Id="rId53" Type="http://schemas.openxmlformats.org/officeDocument/2006/relationships/image" Target="../media/image68.png"/><Relationship Id="rId58" Type="http://schemas.openxmlformats.org/officeDocument/2006/relationships/image" Target="../media/image73.jpeg"/><Relationship Id="rId74" Type="http://schemas.openxmlformats.org/officeDocument/2006/relationships/image" Target="../media/image89.jpeg"/><Relationship Id="rId79" Type="http://schemas.openxmlformats.org/officeDocument/2006/relationships/image" Target="../media/image94.jpeg"/><Relationship Id="rId102" Type="http://schemas.openxmlformats.org/officeDocument/2006/relationships/image" Target="../media/image117.png"/><Relationship Id="rId5" Type="http://schemas.openxmlformats.org/officeDocument/2006/relationships/image" Target="../media/image20.png"/><Relationship Id="rId90" Type="http://schemas.openxmlformats.org/officeDocument/2006/relationships/image" Target="../media/image105.png"/><Relationship Id="rId95" Type="http://schemas.openxmlformats.org/officeDocument/2006/relationships/image" Target="../media/image110.png"/><Relationship Id="rId22" Type="http://schemas.openxmlformats.org/officeDocument/2006/relationships/image" Target="../media/image37.png"/><Relationship Id="rId27" Type="http://schemas.openxmlformats.org/officeDocument/2006/relationships/image" Target="../media/image42.png"/><Relationship Id="rId43" Type="http://schemas.openxmlformats.org/officeDocument/2006/relationships/image" Target="../media/image58.jpeg"/><Relationship Id="rId48" Type="http://schemas.openxmlformats.org/officeDocument/2006/relationships/image" Target="../media/image63.png"/><Relationship Id="rId64" Type="http://schemas.openxmlformats.org/officeDocument/2006/relationships/image" Target="../media/image79.png"/><Relationship Id="rId69" Type="http://schemas.openxmlformats.org/officeDocument/2006/relationships/image" Target="../media/image84.png"/><Relationship Id="rId80" Type="http://schemas.openxmlformats.org/officeDocument/2006/relationships/image" Target="../media/image95.gif"/><Relationship Id="rId85" Type="http://schemas.openxmlformats.org/officeDocument/2006/relationships/image" Target="../media/image100.png"/><Relationship Id="rId12" Type="http://schemas.openxmlformats.org/officeDocument/2006/relationships/image" Target="../media/image27.png"/><Relationship Id="rId17" Type="http://schemas.openxmlformats.org/officeDocument/2006/relationships/image" Target="../media/image32.png"/><Relationship Id="rId33" Type="http://schemas.openxmlformats.org/officeDocument/2006/relationships/image" Target="../media/image48.png"/><Relationship Id="rId38" Type="http://schemas.openxmlformats.org/officeDocument/2006/relationships/image" Target="../media/image53.png"/><Relationship Id="rId59" Type="http://schemas.openxmlformats.org/officeDocument/2006/relationships/image" Target="../media/image74.jpeg"/><Relationship Id="rId103" Type="http://schemas.microsoft.com/office/2007/relationships/hdphoto" Target="../media/hdphoto1.wdp"/><Relationship Id="rId108" Type="http://schemas.openxmlformats.org/officeDocument/2006/relationships/image" Target="../media/image121.png"/><Relationship Id="rId54" Type="http://schemas.openxmlformats.org/officeDocument/2006/relationships/image" Target="../media/image69.jpeg"/><Relationship Id="rId70" Type="http://schemas.openxmlformats.org/officeDocument/2006/relationships/image" Target="../media/image85.png"/><Relationship Id="rId75" Type="http://schemas.openxmlformats.org/officeDocument/2006/relationships/image" Target="../media/image90.png"/><Relationship Id="rId91" Type="http://schemas.openxmlformats.org/officeDocument/2006/relationships/image" Target="../media/image106.png"/><Relationship Id="rId96" Type="http://schemas.openxmlformats.org/officeDocument/2006/relationships/image" Target="../media/image111.png"/><Relationship Id="rId1" Type="http://schemas.openxmlformats.org/officeDocument/2006/relationships/slideLayout" Target="../slideLayouts/slideLayout19.xml"/><Relationship Id="rId6" Type="http://schemas.openxmlformats.org/officeDocument/2006/relationships/image" Target="../media/image21.png"/><Relationship Id="rId15" Type="http://schemas.openxmlformats.org/officeDocument/2006/relationships/image" Target="../media/image30.pn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51.jpeg"/><Relationship Id="rId49" Type="http://schemas.openxmlformats.org/officeDocument/2006/relationships/image" Target="../media/image64.png"/><Relationship Id="rId57" Type="http://schemas.openxmlformats.org/officeDocument/2006/relationships/image" Target="../media/image72.png"/><Relationship Id="rId106" Type="http://schemas.openxmlformats.org/officeDocument/2006/relationships/image" Target="../media/image120.png"/><Relationship Id="rId10" Type="http://schemas.openxmlformats.org/officeDocument/2006/relationships/image" Target="../media/image25.png"/><Relationship Id="rId31" Type="http://schemas.openxmlformats.org/officeDocument/2006/relationships/image" Target="../media/image46.png"/><Relationship Id="rId44" Type="http://schemas.openxmlformats.org/officeDocument/2006/relationships/image" Target="../media/image59.jpeg"/><Relationship Id="rId52" Type="http://schemas.openxmlformats.org/officeDocument/2006/relationships/image" Target="../media/image67.png"/><Relationship Id="rId60" Type="http://schemas.openxmlformats.org/officeDocument/2006/relationships/image" Target="../media/image75.png"/><Relationship Id="rId65" Type="http://schemas.openxmlformats.org/officeDocument/2006/relationships/image" Target="../media/image80.png"/><Relationship Id="rId73" Type="http://schemas.openxmlformats.org/officeDocument/2006/relationships/image" Target="../media/image88.png"/><Relationship Id="rId78" Type="http://schemas.openxmlformats.org/officeDocument/2006/relationships/image" Target="../media/image93.png"/><Relationship Id="rId81" Type="http://schemas.openxmlformats.org/officeDocument/2006/relationships/image" Target="../media/image96.jpeg"/><Relationship Id="rId86" Type="http://schemas.openxmlformats.org/officeDocument/2006/relationships/image" Target="../media/image101.png"/><Relationship Id="rId94" Type="http://schemas.openxmlformats.org/officeDocument/2006/relationships/image" Target="../media/image109.png"/><Relationship Id="rId99" Type="http://schemas.openxmlformats.org/officeDocument/2006/relationships/image" Target="../media/image114.jpeg"/><Relationship Id="rId101" Type="http://schemas.openxmlformats.org/officeDocument/2006/relationships/image" Target="../media/image116.png"/><Relationship Id="rId4" Type="http://schemas.openxmlformats.org/officeDocument/2006/relationships/image" Target="../media/image19.png"/><Relationship Id="rId9" Type="http://schemas.openxmlformats.org/officeDocument/2006/relationships/image" Target="../media/image24.png"/><Relationship Id="rId13" Type="http://schemas.openxmlformats.org/officeDocument/2006/relationships/image" Target="../media/image28.png"/><Relationship Id="rId18" Type="http://schemas.openxmlformats.org/officeDocument/2006/relationships/image" Target="../media/image33.png"/><Relationship Id="rId39" Type="http://schemas.openxmlformats.org/officeDocument/2006/relationships/image" Target="../media/image54.png"/><Relationship Id="rId109" Type="http://schemas.openxmlformats.org/officeDocument/2006/relationships/image" Target="../media/image122.jpeg"/><Relationship Id="rId34" Type="http://schemas.openxmlformats.org/officeDocument/2006/relationships/image" Target="../media/image49.png"/><Relationship Id="rId50" Type="http://schemas.openxmlformats.org/officeDocument/2006/relationships/image" Target="../media/image65.png"/><Relationship Id="rId55" Type="http://schemas.openxmlformats.org/officeDocument/2006/relationships/image" Target="../media/image70.png"/><Relationship Id="rId76" Type="http://schemas.openxmlformats.org/officeDocument/2006/relationships/image" Target="../media/image91.png"/><Relationship Id="rId97" Type="http://schemas.openxmlformats.org/officeDocument/2006/relationships/image" Target="../media/image112.png"/><Relationship Id="rId104" Type="http://schemas.openxmlformats.org/officeDocument/2006/relationships/image" Target="../media/image118.png"/><Relationship Id="rId7" Type="http://schemas.openxmlformats.org/officeDocument/2006/relationships/image" Target="../media/image22.jpeg"/><Relationship Id="rId71" Type="http://schemas.openxmlformats.org/officeDocument/2006/relationships/image" Target="../media/image86.jpeg"/><Relationship Id="rId92" Type="http://schemas.openxmlformats.org/officeDocument/2006/relationships/image" Target="../media/image107.jpeg"/><Relationship Id="rId2" Type="http://schemas.openxmlformats.org/officeDocument/2006/relationships/image" Target="../media/image17.jpeg"/><Relationship Id="rId29" Type="http://schemas.openxmlformats.org/officeDocument/2006/relationships/image" Target="../media/image44.png"/><Relationship Id="rId24" Type="http://schemas.openxmlformats.org/officeDocument/2006/relationships/image" Target="../media/image39.png"/><Relationship Id="rId40" Type="http://schemas.openxmlformats.org/officeDocument/2006/relationships/image" Target="../media/image55.png"/><Relationship Id="rId45" Type="http://schemas.openxmlformats.org/officeDocument/2006/relationships/image" Target="../media/image60.png"/><Relationship Id="rId66" Type="http://schemas.openxmlformats.org/officeDocument/2006/relationships/image" Target="../media/image81.jpeg"/><Relationship Id="rId87" Type="http://schemas.openxmlformats.org/officeDocument/2006/relationships/image" Target="../media/image102.jpeg"/><Relationship Id="rId110" Type="http://schemas.openxmlformats.org/officeDocument/2006/relationships/image" Target="../media/image123.png"/><Relationship Id="rId61" Type="http://schemas.openxmlformats.org/officeDocument/2006/relationships/image" Target="../media/image76.png"/><Relationship Id="rId82" Type="http://schemas.openxmlformats.org/officeDocument/2006/relationships/image" Target="../media/image97.jpeg"/><Relationship Id="rId19" Type="http://schemas.openxmlformats.org/officeDocument/2006/relationships/image" Target="../media/image34.png"/><Relationship Id="rId14" Type="http://schemas.openxmlformats.org/officeDocument/2006/relationships/image" Target="../media/image29.png"/><Relationship Id="rId30" Type="http://schemas.openxmlformats.org/officeDocument/2006/relationships/image" Target="../media/image45.png"/><Relationship Id="rId35" Type="http://schemas.openxmlformats.org/officeDocument/2006/relationships/image" Target="../media/image50.png"/><Relationship Id="rId56" Type="http://schemas.openxmlformats.org/officeDocument/2006/relationships/image" Target="../media/image71.png"/><Relationship Id="rId77" Type="http://schemas.openxmlformats.org/officeDocument/2006/relationships/image" Target="../media/image92.jpeg"/><Relationship Id="rId100" Type="http://schemas.openxmlformats.org/officeDocument/2006/relationships/image" Target="../media/image115.png"/><Relationship Id="rId105" Type="http://schemas.openxmlformats.org/officeDocument/2006/relationships/image" Target="../media/image119.png"/><Relationship Id="rId8" Type="http://schemas.openxmlformats.org/officeDocument/2006/relationships/image" Target="../media/image23.jpeg"/><Relationship Id="rId51" Type="http://schemas.openxmlformats.org/officeDocument/2006/relationships/image" Target="../media/image66.png"/><Relationship Id="rId72" Type="http://schemas.openxmlformats.org/officeDocument/2006/relationships/image" Target="../media/image87.png"/><Relationship Id="rId93" Type="http://schemas.openxmlformats.org/officeDocument/2006/relationships/image" Target="../media/image108.png"/><Relationship Id="rId98" Type="http://schemas.openxmlformats.org/officeDocument/2006/relationships/image" Target="../media/image113.png"/><Relationship Id="rId3" Type="http://schemas.openxmlformats.org/officeDocument/2006/relationships/image" Target="../media/image18.png"/><Relationship Id="rId25" Type="http://schemas.openxmlformats.org/officeDocument/2006/relationships/image" Target="../media/image40.jpeg"/><Relationship Id="rId46" Type="http://schemas.openxmlformats.org/officeDocument/2006/relationships/image" Target="../media/image61.jpeg"/><Relationship Id="rId67" Type="http://schemas.openxmlformats.org/officeDocument/2006/relationships/image" Target="../media/image82.png"/><Relationship Id="rId20" Type="http://schemas.openxmlformats.org/officeDocument/2006/relationships/image" Target="../media/image35.png"/><Relationship Id="rId41" Type="http://schemas.openxmlformats.org/officeDocument/2006/relationships/image" Target="../media/image56.png"/><Relationship Id="rId62" Type="http://schemas.openxmlformats.org/officeDocument/2006/relationships/image" Target="../media/image77.jpeg"/><Relationship Id="rId83" Type="http://schemas.openxmlformats.org/officeDocument/2006/relationships/image" Target="../media/image98.png"/><Relationship Id="rId88" Type="http://schemas.openxmlformats.org/officeDocument/2006/relationships/image" Target="../media/image103.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31.xml"/><Relationship Id="rId1" Type="http://schemas.openxmlformats.org/officeDocument/2006/relationships/tags" Target="../tags/tag9.xml"/><Relationship Id="rId5" Type="http://schemas.openxmlformats.org/officeDocument/2006/relationships/image" Target="../media/image125.jpeg"/><Relationship Id="rId4" Type="http://schemas.openxmlformats.org/officeDocument/2006/relationships/image" Target="../media/image124.png"/></Relationships>
</file>

<file path=ppt/slides/_rels/slide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notesSlide" Target="../notesSlides/notesSlide3.xml"/><Relationship Id="rId7" Type="http://schemas.openxmlformats.org/officeDocument/2006/relationships/image" Target="../media/image129.svg"/><Relationship Id="rId2" Type="http://schemas.openxmlformats.org/officeDocument/2006/relationships/slideLayout" Target="../slideLayouts/slideLayout33.xml"/><Relationship Id="rId1" Type="http://schemas.openxmlformats.org/officeDocument/2006/relationships/tags" Target="../tags/tag10.xml"/><Relationship Id="rId6" Type="http://schemas.openxmlformats.org/officeDocument/2006/relationships/image" Target="../media/image128.png"/><Relationship Id="rId5" Type="http://schemas.openxmlformats.org/officeDocument/2006/relationships/image" Target="../media/image127.svg"/><Relationship Id="rId4" Type="http://schemas.openxmlformats.org/officeDocument/2006/relationships/image" Target="../media/image126.png"/><Relationship Id="rId9" Type="http://schemas.openxmlformats.org/officeDocument/2006/relationships/image" Target="../media/image131.svg"/></Relationships>
</file>

<file path=ppt/slides/_rels/slide7.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146.png"/><Relationship Id="rId3" Type="http://schemas.openxmlformats.org/officeDocument/2006/relationships/image" Target="../media/image132.png"/><Relationship Id="rId21" Type="http://schemas.openxmlformats.org/officeDocument/2006/relationships/image" Target="../media/image149.jpe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notesSlide" Target="../notesSlides/notesSlide4.xml"/><Relationship Id="rId16" Type="http://schemas.openxmlformats.org/officeDocument/2006/relationships/image" Target="../media/image144.png"/><Relationship Id="rId20" Type="http://schemas.openxmlformats.org/officeDocument/2006/relationships/image" Target="../media/image148.png"/><Relationship Id="rId1" Type="http://schemas.openxmlformats.org/officeDocument/2006/relationships/slideLayout" Target="../slideLayouts/slideLayout12.xml"/><Relationship Id="rId6" Type="http://schemas.microsoft.com/office/2007/relationships/hdphoto" Target="../media/hdphoto2.wdp"/><Relationship Id="rId11" Type="http://schemas.openxmlformats.org/officeDocument/2006/relationships/image" Target="../media/image139.png"/><Relationship Id="rId5" Type="http://schemas.openxmlformats.org/officeDocument/2006/relationships/image" Target="../media/image134.png"/><Relationship Id="rId15" Type="http://schemas.openxmlformats.org/officeDocument/2006/relationships/image" Target="../media/image143.png"/><Relationship Id="rId10" Type="http://schemas.openxmlformats.org/officeDocument/2006/relationships/image" Target="../media/image138.png"/><Relationship Id="rId19" Type="http://schemas.openxmlformats.org/officeDocument/2006/relationships/image" Target="../media/image147.png"/><Relationship Id="rId4" Type="http://schemas.openxmlformats.org/officeDocument/2006/relationships/image" Target="../media/image133.png"/><Relationship Id="rId9" Type="http://schemas.openxmlformats.org/officeDocument/2006/relationships/image" Target="../media/image137.png"/><Relationship Id="rId14" Type="http://schemas.openxmlformats.org/officeDocument/2006/relationships/image" Target="../media/image1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with curly hair&#10;&#10;Description automatically generated with low confidence">
            <a:extLst>
              <a:ext uri="{FF2B5EF4-FFF2-40B4-BE49-F238E27FC236}">
                <a16:creationId xmlns:a16="http://schemas.microsoft.com/office/drawing/2014/main" id="{BBEEDF39-3786-569D-FA49-F5D7D1DEDD8F}"/>
              </a:ext>
            </a:extLst>
          </p:cNvPr>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654A6223-FF7D-E434-3111-F2E0725F9086}"/>
              </a:ext>
            </a:extLst>
          </p:cNvPr>
          <p:cNvSpPr/>
          <p:nvPr/>
        </p:nvSpPr>
        <p:spPr>
          <a:xfrm>
            <a:off x="6378081" y="5896948"/>
            <a:ext cx="2458009" cy="4687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24000" rtlCol="0" anchor="ctr"/>
          <a:lstStyle/>
          <a:p>
            <a:r>
              <a:rPr lang="en-US" sz="1600" b="1" dirty="0">
                <a:solidFill>
                  <a:schemeClr val="bg1"/>
                </a:solidFill>
                <a:latin typeface="+mj-lt"/>
              </a:rPr>
              <a:t>P</a:t>
            </a:r>
            <a:r>
              <a:rPr lang="en-ZA" sz="1600" b="1" dirty="0" err="1">
                <a:solidFill>
                  <a:schemeClr val="bg1"/>
                </a:solidFill>
                <a:latin typeface="+mj-lt"/>
              </a:rPr>
              <a:t>repared</a:t>
            </a:r>
            <a:r>
              <a:rPr lang="en-ZA" sz="1600" b="1" dirty="0">
                <a:solidFill>
                  <a:schemeClr val="bg1"/>
                </a:solidFill>
                <a:latin typeface="+mj-lt"/>
              </a:rPr>
              <a:t> for </a:t>
            </a:r>
            <a:r>
              <a:rPr lang="en-ZA" sz="1600" b="1" dirty="0" err="1">
                <a:solidFill>
                  <a:schemeClr val="bg1"/>
                </a:solidFill>
                <a:latin typeface="+mj-lt"/>
              </a:rPr>
              <a:t>Mojaloop</a:t>
            </a:r>
            <a:r>
              <a:rPr lang="en-ZA" sz="1600" b="1" dirty="0">
                <a:solidFill>
                  <a:schemeClr val="bg1"/>
                </a:solidFill>
                <a:latin typeface="+mj-lt"/>
              </a:rPr>
              <a:t> PI-22 Community Event</a:t>
            </a:r>
          </a:p>
        </p:txBody>
      </p:sp>
      <p:pic>
        <p:nvPicPr>
          <p:cNvPr id="3" name="Picture 2" descr="Mojaloop Training Courses">
            <a:extLst>
              <a:ext uri="{FF2B5EF4-FFF2-40B4-BE49-F238E27FC236}">
                <a16:creationId xmlns:a16="http://schemas.microsoft.com/office/drawing/2014/main" id="{A2913EF5-A0F0-7FA2-C849-AE75875D80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4697" y="5691674"/>
            <a:ext cx="2583545" cy="879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21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E58987E3-ED60-AC9C-4F76-4002D49EEEE9}"/>
              </a:ext>
            </a:extLst>
          </p:cNvPr>
          <p:cNvPicPr>
            <a:picLocks noChangeAspect="1"/>
          </p:cNvPicPr>
          <p:nvPr/>
        </p:nvPicPr>
        <p:blipFill rotWithShape="1">
          <a:blip r:embed="rId4">
            <a:alphaModFix amt="68000"/>
            <a:extLst>
              <a:ext uri="{96DAC541-7B7A-43D3-8B79-37D633B846F1}">
                <asvg:svgBlip xmlns:asvg="http://schemas.microsoft.com/office/drawing/2016/SVG/main" r:embed="rId5"/>
              </a:ext>
            </a:extLst>
          </a:blip>
          <a:srcRect l="55083" t="-1" r="-17688" b="39367"/>
          <a:stretch/>
        </p:blipFill>
        <p:spPr>
          <a:xfrm rot="8076707">
            <a:off x="6463606" y="-2248789"/>
            <a:ext cx="6140181" cy="5120122"/>
          </a:xfrm>
          <a:prstGeom prst="rect">
            <a:avLst/>
          </a:prstGeom>
        </p:spPr>
      </p:pic>
      <p:sp>
        <p:nvSpPr>
          <p:cNvPr id="6" name="Rectangle 5">
            <a:extLst>
              <a:ext uri="{FF2B5EF4-FFF2-40B4-BE49-F238E27FC236}">
                <a16:creationId xmlns:a16="http://schemas.microsoft.com/office/drawing/2014/main" id="{4059EA00-C473-32B3-3A0F-1B854AA80917}"/>
              </a:ext>
            </a:extLst>
          </p:cNvPr>
          <p:cNvSpPr/>
          <p:nvPr/>
        </p:nvSpPr>
        <p:spPr>
          <a:xfrm>
            <a:off x="664029" y="3712028"/>
            <a:ext cx="4376057" cy="2834226"/>
          </a:xfrm>
          <a:prstGeom prst="rect">
            <a:avLst/>
          </a:prstGeom>
          <a:gradFill flip="none" rotWithShape="1">
            <a:gsLst>
              <a:gs pos="0">
                <a:schemeClr val="tx1">
                  <a:alpha val="0"/>
                </a:schemeClr>
              </a:gs>
              <a:gs pos="61000">
                <a:schemeClr val="tx1">
                  <a:alpha val="39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a:ln>
                <a:noFill/>
              </a:ln>
              <a:solidFill>
                <a:prstClr val="white"/>
              </a:solidFill>
              <a:effectLst/>
              <a:uLnTx/>
              <a:uFillTx/>
              <a:latin typeface="Sofia Pro Light"/>
              <a:ea typeface="+mn-ea"/>
              <a:cs typeface="+mn-cs"/>
            </a:endParaRPr>
          </a:p>
        </p:txBody>
      </p:sp>
      <p:pic>
        <p:nvPicPr>
          <p:cNvPr id="7" name="Graphic 6">
            <a:extLst>
              <a:ext uri="{FF2B5EF4-FFF2-40B4-BE49-F238E27FC236}">
                <a16:creationId xmlns:a16="http://schemas.microsoft.com/office/drawing/2014/main" id="{93B3A33A-0BD6-0195-3DF1-066D5CA9107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13722" b="-1389"/>
          <a:stretch/>
        </p:blipFill>
        <p:spPr>
          <a:xfrm>
            <a:off x="4678325" y="1353224"/>
            <a:ext cx="7467599" cy="3760296"/>
          </a:xfrm>
          <a:prstGeom prst="rect">
            <a:avLst/>
          </a:prstGeom>
        </p:spPr>
      </p:pic>
      <p:pic>
        <p:nvPicPr>
          <p:cNvPr id="18" name="Graphic 17">
            <a:extLst>
              <a:ext uri="{FF2B5EF4-FFF2-40B4-BE49-F238E27FC236}">
                <a16:creationId xmlns:a16="http://schemas.microsoft.com/office/drawing/2014/main" id="{22C655BF-3FFC-2695-875A-523632C3EF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48029" y="2006332"/>
            <a:ext cx="5957740" cy="5575701"/>
          </a:xfrm>
          <a:prstGeom prst="rect">
            <a:avLst/>
          </a:prstGeom>
        </p:spPr>
      </p:pic>
      <p:pic>
        <p:nvPicPr>
          <p:cNvPr id="4" name="Graphic 3">
            <a:extLst>
              <a:ext uri="{FF2B5EF4-FFF2-40B4-BE49-F238E27FC236}">
                <a16:creationId xmlns:a16="http://schemas.microsoft.com/office/drawing/2014/main" id="{A2CE5D21-61AF-3BA3-79FA-366D00F9297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3785" y="1292318"/>
            <a:ext cx="4623143" cy="4471289"/>
          </a:xfrm>
          <a:prstGeom prst="rect">
            <a:avLst/>
          </a:prstGeom>
        </p:spPr>
      </p:pic>
      <p:sp>
        <p:nvSpPr>
          <p:cNvPr id="5" name="Title 1">
            <a:extLst>
              <a:ext uri="{FF2B5EF4-FFF2-40B4-BE49-F238E27FC236}">
                <a16:creationId xmlns:a16="http://schemas.microsoft.com/office/drawing/2014/main" id="{D2276169-7F6D-FC7D-643A-BD1D964841C2}"/>
              </a:ext>
            </a:extLst>
          </p:cNvPr>
          <p:cNvSpPr txBox="1">
            <a:spLocks/>
          </p:cNvSpPr>
          <p:nvPr/>
        </p:nvSpPr>
        <p:spPr>
          <a:xfrm>
            <a:off x="533785" y="464686"/>
            <a:ext cx="11010020" cy="646331"/>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0" i="0" u="none" strike="noStrike" kern="1200" cap="none" spc="0" normalizeH="0" baseline="0" noProof="0">
                <a:ln>
                  <a:noFill/>
                </a:ln>
                <a:solidFill>
                  <a:srgbClr val="B8B6B5">
                    <a:lumMod val="20000"/>
                    <a:lumOff val="80000"/>
                  </a:srgbClr>
                </a:solidFill>
                <a:effectLst/>
                <a:uLnTx/>
                <a:uFillTx/>
                <a:latin typeface="Sofia Pro"/>
                <a:ea typeface="+mj-ea"/>
                <a:cs typeface="+mj-cs"/>
              </a:rPr>
              <a:t>We’ve scaled in the global south, especially in Africa</a:t>
            </a:r>
          </a:p>
        </p:txBody>
      </p:sp>
      <p:grpSp>
        <p:nvGrpSpPr>
          <p:cNvPr id="23" name="Group 22">
            <a:extLst>
              <a:ext uri="{FF2B5EF4-FFF2-40B4-BE49-F238E27FC236}">
                <a16:creationId xmlns:a16="http://schemas.microsoft.com/office/drawing/2014/main" id="{F4C2DAB9-9250-F87C-158F-4F52AE3F2540}"/>
              </a:ext>
            </a:extLst>
          </p:cNvPr>
          <p:cNvGrpSpPr/>
          <p:nvPr/>
        </p:nvGrpSpPr>
        <p:grpSpPr>
          <a:xfrm>
            <a:off x="785258" y="5621027"/>
            <a:ext cx="1204176" cy="600165"/>
            <a:chOff x="785258" y="5697228"/>
            <a:chExt cx="1204176" cy="600165"/>
          </a:xfrm>
        </p:grpSpPr>
        <p:sp>
          <p:nvSpPr>
            <p:cNvPr id="8" name="TextBox 7">
              <a:extLst>
                <a:ext uri="{FF2B5EF4-FFF2-40B4-BE49-F238E27FC236}">
                  <a16:creationId xmlns:a16="http://schemas.microsoft.com/office/drawing/2014/main" id="{F4854D26-E6B7-89A2-37B5-873078C9DA30}"/>
                </a:ext>
              </a:extLst>
            </p:cNvPr>
            <p:cNvSpPr txBox="1"/>
            <p:nvPr/>
          </p:nvSpPr>
          <p:spPr>
            <a:xfrm>
              <a:off x="785258" y="6020394"/>
              <a:ext cx="120417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white"/>
                  </a:solidFill>
                  <a:effectLst/>
                  <a:uLnTx/>
                  <a:uFillTx/>
                  <a:latin typeface="Sofia Pro Light"/>
                  <a:ea typeface="+mn-ea"/>
                  <a:cs typeface="+mn-cs"/>
                </a:rPr>
                <a:t>Organisations </a:t>
              </a:r>
            </a:p>
          </p:txBody>
        </p:sp>
        <p:sp>
          <p:nvSpPr>
            <p:cNvPr id="15" name="TextBox 14">
              <a:extLst>
                <a:ext uri="{FF2B5EF4-FFF2-40B4-BE49-F238E27FC236}">
                  <a16:creationId xmlns:a16="http://schemas.microsoft.com/office/drawing/2014/main" id="{A84EAD79-48F5-94CC-F762-67EE5732A1BE}"/>
                </a:ext>
              </a:extLst>
            </p:cNvPr>
            <p:cNvSpPr txBox="1"/>
            <p:nvPr/>
          </p:nvSpPr>
          <p:spPr>
            <a:xfrm>
              <a:off x="785258" y="5697228"/>
              <a:ext cx="106952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a:ln>
                    <a:noFill/>
                  </a:ln>
                  <a:solidFill>
                    <a:prstClr val="white"/>
                  </a:solidFill>
                  <a:effectLst/>
                  <a:uLnTx/>
                  <a:uFillTx/>
                  <a:latin typeface="Sofia Pro Light"/>
                  <a:ea typeface="+mn-ea"/>
                  <a:cs typeface="+mn-cs"/>
                </a:rPr>
                <a:t>3,000 </a:t>
              </a:r>
            </a:p>
          </p:txBody>
        </p:sp>
      </p:grpSp>
      <p:sp>
        <p:nvSpPr>
          <p:cNvPr id="13" name="TextBox 12">
            <a:extLst>
              <a:ext uri="{FF2B5EF4-FFF2-40B4-BE49-F238E27FC236}">
                <a16:creationId xmlns:a16="http://schemas.microsoft.com/office/drawing/2014/main" id="{0225F44F-B8AB-FE7C-07D9-66F4E06B4DF9}"/>
              </a:ext>
            </a:extLst>
          </p:cNvPr>
          <p:cNvSpPr txBox="1"/>
          <p:nvPr/>
        </p:nvSpPr>
        <p:spPr>
          <a:xfrm>
            <a:off x="3005822" y="5952251"/>
            <a:ext cx="10596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white"/>
                </a:solidFill>
                <a:effectLst/>
                <a:uLnTx/>
                <a:uFillTx/>
                <a:latin typeface="Sofia Pro Light"/>
                <a:ea typeface="+mn-ea"/>
                <a:cs typeface="+mn-cs"/>
              </a:rPr>
              <a:t>Total Participants </a:t>
            </a:r>
          </a:p>
        </p:txBody>
      </p:sp>
      <p:grpSp>
        <p:nvGrpSpPr>
          <p:cNvPr id="24" name="Group 23">
            <a:extLst>
              <a:ext uri="{FF2B5EF4-FFF2-40B4-BE49-F238E27FC236}">
                <a16:creationId xmlns:a16="http://schemas.microsoft.com/office/drawing/2014/main" id="{FE4BDC4C-5CFA-BD39-B90F-2BFBEF18A436}"/>
              </a:ext>
            </a:extLst>
          </p:cNvPr>
          <p:cNvGrpSpPr/>
          <p:nvPr/>
        </p:nvGrpSpPr>
        <p:grpSpPr>
          <a:xfrm>
            <a:off x="1950700" y="5638464"/>
            <a:ext cx="1207413" cy="770594"/>
            <a:chOff x="2241093" y="5714665"/>
            <a:chExt cx="1207413" cy="770594"/>
          </a:xfrm>
        </p:grpSpPr>
        <p:sp>
          <p:nvSpPr>
            <p:cNvPr id="10" name="TextBox 9">
              <a:extLst>
                <a:ext uri="{FF2B5EF4-FFF2-40B4-BE49-F238E27FC236}">
                  <a16:creationId xmlns:a16="http://schemas.microsoft.com/office/drawing/2014/main" id="{FF9E9A25-6C85-23C9-9C1E-90AED2C23CC6}"/>
                </a:ext>
              </a:extLst>
            </p:cNvPr>
            <p:cNvSpPr txBox="1"/>
            <p:nvPr/>
          </p:nvSpPr>
          <p:spPr>
            <a:xfrm>
              <a:off x="2282031" y="6023594"/>
              <a:ext cx="116647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white"/>
                  </a:solidFill>
                  <a:effectLst/>
                  <a:uLnTx/>
                  <a:uFillTx/>
                  <a:latin typeface="Sofia Pro Light"/>
                  <a:ea typeface="+mn-ea"/>
                  <a:cs typeface="+mn-cs"/>
                </a:rPr>
                <a:t>Unique Participants </a:t>
              </a:r>
            </a:p>
          </p:txBody>
        </p:sp>
        <p:sp>
          <p:nvSpPr>
            <p:cNvPr id="16" name="TextBox 15">
              <a:extLst>
                <a:ext uri="{FF2B5EF4-FFF2-40B4-BE49-F238E27FC236}">
                  <a16:creationId xmlns:a16="http://schemas.microsoft.com/office/drawing/2014/main" id="{B7187724-60D0-863E-8974-B30B342E1532}"/>
                </a:ext>
              </a:extLst>
            </p:cNvPr>
            <p:cNvSpPr txBox="1"/>
            <p:nvPr/>
          </p:nvSpPr>
          <p:spPr>
            <a:xfrm>
              <a:off x="2241093" y="5714665"/>
              <a:ext cx="94448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a:ln>
                    <a:noFill/>
                  </a:ln>
                  <a:solidFill>
                    <a:prstClr val="white"/>
                  </a:solidFill>
                  <a:effectLst/>
                  <a:uLnTx/>
                  <a:uFillTx/>
                  <a:latin typeface="Sofia Pro Light"/>
                  <a:ea typeface="+mn-ea"/>
                  <a:cs typeface="+mn-cs"/>
                </a:rPr>
                <a:t>8,761 </a:t>
              </a:r>
            </a:p>
          </p:txBody>
        </p:sp>
      </p:grpSp>
      <p:sp>
        <p:nvSpPr>
          <p:cNvPr id="17" name="TextBox 16">
            <a:extLst>
              <a:ext uri="{FF2B5EF4-FFF2-40B4-BE49-F238E27FC236}">
                <a16:creationId xmlns:a16="http://schemas.microsoft.com/office/drawing/2014/main" id="{B3CDE31E-2990-DA59-74D6-2B19D25FDD21}"/>
              </a:ext>
            </a:extLst>
          </p:cNvPr>
          <p:cNvSpPr txBox="1"/>
          <p:nvPr/>
        </p:nvSpPr>
        <p:spPr>
          <a:xfrm>
            <a:off x="2981453" y="5638464"/>
            <a:ext cx="11993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a:ln>
                  <a:noFill/>
                </a:ln>
                <a:solidFill>
                  <a:prstClr val="white"/>
                </a:solidFill>
                <a:effectLst/>
                <a:uLnTx/>
                <a:uFillTx/>
                <a:latin typeface="Sofia Pro Light"/>
                <a:ea typeface="+mn-ea"/>
                <a:cs typeface="+mn-cs"/>
              </a:rPr>
              <a:t>20,027 </a:t>
            </a:r>
          </a:p>
        </p:txBody>
      </p:sp>
      <p:sp>
        <p:nvSpPr>
          <p:cNvPr id="19" name="TextBox 18">
            <a:extLst>
              <a:ext uri="{FF2B5EF4-FFF2-40B4-BE49-F238E27FC236}">
                <a16:creationId xmlns:a16="http://schemas.microsoft.com/office/drawing/2014/main" id="{0309FD2D-654C-2C41-06B5-CD47FB4B2C58}"/>
              </a:ext>
            </a:extLst>
          </p:cNvPr>
          <p:cNvSpPr txBox="1"/>
          <p:nvPr/>
        </p:nvSpPr>
        <p:spPr>
          <a:xfrm>
            <a:off x="9255071" y="5039528"/>
            <a:ext cx="119943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white"/>
                </a:solidFill>
                <a:effectLst/>
                <a:uLnTx/>
                <a:uFillTx/>
                <a:latin typeface="Sofia Pro Light"/>
                <a:ea typeface="+mn-ea"/>
                <a:cs typeface="+mn-cs"/>
              </a:rPr>
              <a:t>Communities of Practice</a:t>
            </a:r>
          </a:p>
        </p:txBody>
      </p:sp>
      <p:sp>
        <p:nvSpPr>
          <p:cNvPr id="20" name="TextBox 19">
            <a:extLst>
              <a:ext uri="{FF2B5EF4-FFF2-40B4-BE49-F238E27FC236}">
                <a16:creationId xmlns:a16="http://schemas.microsoft.com/office/drawing/2014/main" id="{E6DFDC5A-73AD-A390-EBC5-F5E43677E557}"/>
              </a:ext>
            </a:extLst>
          </p:cNvPr>
          <p:cNvSpPr txBox="1"/>
          <p:nvPr/>
        </p:nvSpPr>
        <p:spPr>
          <a:xfrm>
            <a:off x="9230702" y="4725741"/>
            <a:ext cx="59022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a:ln>
                  <a:noFill/>
                </a:ln>
                <a:solidFill>
                  <a:prstClr val="white"/>
                </a:solidFill>
                <a:effectLst/>
                <a:uLnTx/>
                <a:uFillTx/>
                <a:latin typeface="Sofia Pro Light"/>
                <a:ea typeface="+mn-ea"/>
                <a:cs typeface="+mn-cs"/>
              </a:rPr>
              <a:t>37 </a:t>
            </a:r>
          </a:p>
        </p:txBody>
      </p:sp>
      <p:sp>
        <p:nvSpPr>
          <p:cNvPr id="21" name="TextBox 20">
            <a:extLst>
              <a:ext uri="{FF2B5EF4-FFF2-40B4-BE49-F238E27FC236}">
                <a16:creationId xmlns:a16="http://schemas.microsoft.com/office/drawing/2014/main" id="{51A43DAF-DED2-487D-80BA-ED0741266F38}"/>
              </a:ext>
            </a:extLst>
          </p:cNvPr>
          <p:cNvSpPr txBox="1"/>
          <p:nvPr/>
        </p:nvSpPr>
        <p:spPr>
          <a:xfrm>
            <a:off x="9279440" y="5784314"/>
            <a:ext cx="11994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white"/>
                </a:solidFill>
                <a:effectLst/>
                <a:uLnTx/>
                <a:uFillTx/>
                <a:latin typeface="Sofia Pro Light"/>
                <a:ea typeface="+mn-ea"/>
                <a:cs typeface="+mn-cs"/>
              </a:rPr>
              <a:t>Countries</a:t>
            </a:r>
          </a:p>
        </p:txBody>
      </p:sp>
      <p:sp>
        <p:nvSpPr>
          <p:cNvPr id="22" name="TextBox 21">
            <a:extLst>
              <a:ext uri="{FF2B5EF4-FFF2-40B4-BE49-F238E27FC236}">
                <a16:creationId xmlns:a16="http://schemas.microsoft.com/office/drawing/2014/main" id="{B83FE58D-053C-7C81-045C-5DE1277AA35E}"/>
              </a:ext>
            </a:extLst>
          </p:cNvPr>
          <p:cNvSpPr txBox="1"/>
          <p:nvPr/>
        </p:nvSpPr>
        <p:spPr>
          <a:xfrm>
            <a:off x="9255071" y="5470527"/>
            <a:ext cx="60305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a:ln>
                  <a:noFill/>
                </a:ln>
                <a:solidFill>
                  <a:prstClr val="white"/>
                </a:solidFill>
                <a:effectLst/>
                <a:uLnTx/>
                <a:uFillTx/>
                <a:latin typeface="Sofia Pro Light"/>
                <a:ea typeface="+mn-ea"/>
                <a:cs typeface="+mn-cs"/>
              </a:rPr>
              <a:t>36 </a:t>
            </a:r>
          </a:p>
        </p:txBody>
      </p:sp>
      <p:sp>
        <p:nvSpPr>
          <p:cNvPr id="26" name="TextBox 25">
            <a:extLst>
              <a:ext uri="{FF2B5EF4-FFF2-40B4-BE49-F238E27FC236}">
                <a16:creationId xmlns:a16="http://schemas.microsoft.com/office/drawing/2014/main" id="{CC82EEB3-0773-6BB9-25DA-B313AC2D0B2A}"/>
              </a:ext>
            </a:extLst>
          </p:cNvPr>
          <p:cNvSpPr txBox="1"/>
          <p:nvPr/>
        </p:nvSpPr>
        <p:spPr>
          <a:xfrm>
            <a:off x="10483928" y="5039528"/>
            <a:ext cx="11994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white"/>
                </a:solidFill>
                <a:effectLst/>
                <a:uLnTx/>
                <a:uFillTx/>
                <a:latin typeface="Sofia Pro Light"/>
                <a:ea typeface="+mn-ea"/>
                <a:cs typeface="+mn-cs"/>
              </a:rPr>
              <a:t>Professionals</a:t>
            </a:r>
          </a:p>
        </p:txBody>
      </p:sp>
      <p:sp>
        <p:nvSpPr>
          <p:cNvPr id="27" name="TextBox 26">
            <a:extLst>
              <a:ext uri="{FF2B5EF4-FFF2-40B4-BE49-F238E27FC236}">
                <a16:creationId xmlns:a16="http://schemas.microsoft.com/office/drawing/2014/main" id="{0222873B-A7B1-BD9E-61E4-E7A79D2B16F4}"/>
              </a:ext>
            </a:extLst>
          </p:cNvPr>
          <p:cNvSpPr txBox="1"/>
          <p:nvPr/>
        </p:nvSpPr>
        <p:spPr>
          <a:xfrm>
            <a:off x="10459559" y="4725741"/>
            <a:ext cx="113364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a:ln>
                  <a:noFill/>
                </a:ln>
                <a:solidFill>
                  <a:prstClr val="white"/>
                </a:solidFill>
                <a:effectLst/>
                <a:uLnTx/>
                <a:uFillTx/>
                <a:latin typeface="Sofia Pro Light"/>
                <a:ea typeface="+mn-ea"/>
                <a:cs typeface="+mn-cs"/>
              </a:rPr>
              <a:t>21,960 </a:t>
            </a:r>
          </a:p>
        </p:txBody>
      </p:sp>
      <p:sp>
        <p:nvSpPr>
          <p:cNvPr id="28" name="TextBox 27">
            <a:extLst>
              <a:ext uri="{FF2B5EF4-FFF2-40B4-BE49-F238E27FC236}">
                <a16:creationId xmlns:a16="http://schemas.microsoft.com/office/drawing/2014/main" id="{80952A7C-562C-EA06-46A7-1C8619EA46E6}"/>
              </a:ext>
            </a:extLst>
          </p:cNvPr>
          <p:cNvSpPr txBox="1"/>
          <p:nvPr/>
        </p:nvSpPr>
        <p:spPr>
          <a:xfrm>
            <a:off x="10508297" y="5784314"/>
            <a:ext cx="119943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white"/>
                </a:solidFill>
                <a:effectLst/>
                <a:uLnTx/>
                <a:uFillTx/>
                <a:latin typeface="Sofia Pro Light"/>
                <a:ea typeface="+mn-ea"/>
                <a:cs typeface="+mn-cs"/>
              </a:rPr>
              <a:t>Meetings</a:t>
            </a:r>
          </a:p>
        </p:txBody>
      </p:sp>
      <p:sp>
        <p:nvSpPr>
          <p:cNvPr id="29" name="TextBox 28">
            <a:extLst>
              <a:ext uri="{FF2B5EF4-FFF2-40B4-BE49-F238E27FC236}">
                <a16:creationId xmlns:a16="http://schemas.microsoft.com/office/drawing/2014/main" id="{EAF9F77C-17B7-8618-ED82-AA200CD9F650}"/>
              </a:ext>
            </a:extLst>
          </p:cNvPr>
          <p:cNvSpPr txBox="1"/>
          <p:nvPr/>
        </p:nvSpPr>
        <p:spPr>
          <a:xfrm>
            <a:off x="10483928" y="5470527"/>
            <a:ext cx="9669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a:ln>
                  <a:noFill/>
                </a:ln>
                <a:solidFill>
                  <a:prstClr val="white"/>
                </a:solidFill>
                <a:effectLst/>
                <a:uLnTx/>
                <a:uFillTx/>
                <a:latin typeface="Sofia Pro Light"/>
                <a:ea typeface="+mn-ea"/>
                <a:cs typeface="+mn-cs"/>
              </a:rPr>
              <a:t>1,803 </a:t>
            </a:r>
          </a:p>
        </p:txBody>
      </p:sp>
      <p:sp>
        <p:nvSpPr>
          <p:cNvPr id="32" name="TextBox 31">
            <a:extLst>
              <a:ext uri="{FF2B5EF4-FFF2-40B4-BE49-F238E27FC236}">
                <a16:creationId xmlns:a16="http://schemas.microsoft.com/office/drawing/2014/main" id="{475A1C33-5E54-8E79-A9E0-94CD15CEC62B}"/>
              </a:ext>
            </a:extLst>
          </p:cNvPr>
          <p:cNvSpPr txBox="1"/>
          <p:nvPr/>
        </p:nvSpPr>
        <p:spPr>
          <a:xfrm>
            <a:off x="4148497" y="5940507"/>
            <a:ext cx="105965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white"/>
                </a:solidFill>
                <a:effectLst/>
                <a:uLnTx/>
                <a:uFillTx/>
                <a:latin typeface="Sofia Pro Light"/>
                <a:ea typeface="+mn-ea"/>
                <a:cs typeface="+mn-cs"/>
              </a:rPr>
              <a:t>Countries</a:t>
            </a:r>
          </a:p>
        </p:txBody>
      </p:sp>
      <p:sp>
        <p:nvSpPr>
          <p:cNvPr id="33" name="TextBox 32">
            <a:extLst>
              <a:ext uri="{FF2B5EF4-FFF2-40B4-BE49-F238E27FC236}">
                <a16:creationId xmlns:a16="http://schemas.microsoft.com/office/drawing/2014/main" id="{8D115803-D4D3-C72E-E4B5-F0EA6E488965}"/>
              </a:ext>
            </a:extLst>
          </p:cNvPr>
          <p:cNvSpPr txBox="1"/>
          <p:nvPr/>
        </p:nvSpPr>
        <p:spPr>
          <a:xfrm>
            <a:off x="4124128" y="5626720"/>
            <a:ext cx="63030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a:ln>
                  <a:noFill/>
                </a:ln>
                <a:solidFill>
                  <a:prstClr val="white"/>
                </a:solidFill>
                <a:effectLst/>
                <a:uLnTx/>
                <a:uFillTx/>
                <a:latin typeface="Sofia Pro Light"/>
                <a:ea typeface="+mn-ea"/>
                <a:cs typeface="+mn-cs"/>
              </a:rPr>
              <a:t>170</a:t>
            </a:r>
          </a:p>
        </p:txBody>
      </p:sp>
      <p:sp>
        <p:nvSpPr>
          <p:cNvPr id="2" name="TextBox 1">
            <a:extLst>
              <a:ext uri="{FF2B5EF4-FFF2-40B4-BE49-F238E27FC236}">
                <a16:creationId xmlns:a16="http://schemas.microsoft.com/office/drawing/2014/main" id="{60A9C118-F2C9-68B7-54B1-D2383E689B3F}"/>
              </a:ext>
            </a:extLst>
          </p:cNvPr>
          <p:cNvSpPr txBox="1"/>
          <p:nvPr/>
        </p:nvSpPr>
        <p:spPr>
          <a:xfrm>
            <a:off x="5885122" y="2075767"/>
            <a:ext cx="560876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white"/>
                </a:solidFill>
                <a:effectLst/>
                <a:uLnTx/>
                <a:uFillTx/>
                <a:latin typeface="Sofia Pro Light"/>
                <a:ea typeface="+mn-ea"/>
                <a:cs typeface="+mn-cs"/>
              </a:rPr>
              <a:t>With a team of 185 over 32 countries, predominantly in Africa, and have proven the ability to scale quickly, execute well, build capacity and convene locally</a:t>
            </a:r>
          </a:p>
        </p:txBody>
      </p:sp>
      <p:sp>
        <p:nvSpPr>
          <p:cNvPr id="3" name="Slide Number Placeholder 2">
            <a:extLst>
              <a:ext uri="{FF2B5EF4-FFF2-40B4-BE49-F238E27FC236}">
                <a16:creationId xmlns:a16="http://schemas.microsoft.com/office/drawing/2014/main" id="{15691F06-8C09-3F0F-4C92-DE9F65D3C0D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044B41-A177-42CD-AF57-1064B987DD61}" type="slidenum">
              <a:rPr kumimoji="0" lang="en-ZA" sz="1200" b="0" i="0" u="none" strike="noStrike" kern="1200" cap="none" spc="0" normalizeH="0" baseline="0" noProof="0" smtClean="0">
                <a:ln>
                  <a:noFill/>
                </a:ln>
                <a:solidFill>
                  <a:prstClr val="white">
                    <a:tint val="75000"/>
                  </a:prstClr>
                </a:solidFill>
                <a:effectLst/>
                <a:uLnTx/>
                <a:uFillTx/>
                <a:latin typeface="Sofia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ZA" sz="1200" b="0" i="0" u="none" strike="noStrike" kern="1200" cap="none" spc="0" normalizeH="0" baseline="0" noProof="0">
              <a:ln>
                <a:noFill/>
              </a:ln>
              <a:solidFill>
                <a:prstClr val="white">
                  <a:tint val="75000"/>
                </a:prstClr>
              </a:solidFill>
              <a:effectLst/>
              <a:uLnTx/>
              <a:uFillTx/>
              <a:latin typeface="Sofia Pro Light"/>
              <a:ea typeface="+mn-ea"/>
              <a:cs typeface="+mn-cs"/>
            </a:endParaRPr>
          </a:p>
        </p:txBody>
      </p:sp>
    </p:spTree>
    <p:custDataLst>
      <p:tags r:id="rId1"/>
    </p:custDataLst>
    <p:extLst>
      <p:ext uri="{BB962C8B-B14F-4D97-AF65-F5344CB8AC3E}">
        <p14:creationId xmlns:p14="http://schemas.microsoft.com/office/powerpoint/2010/main" val="414241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E98DFF-0E71-4811-AC4A-0B3D8EDB0613}"/>
              </a:ext>
            </a:extLst>
          </p:cNvPr>
          <p:cNvSpPr>
            <a:spLocks noGrp="1"/>
          </p:cNvSpPr>
          <p:nvPr>
            <p:ph sz="quarter" idx="15"/>
          </p:nvPr>
        </p:nvSpPr>
        <p:spPr>
          <a:xfrm>
            <a:off x="923217" y="417013"/>
            <a:ext cx="10498975" cy="473186"/>
          </a:xfrm>
        </p:spPr>
        <p:txBody>
          <a:bodyPr>
            <a:normAutofit lnSpcReduction="10000"/>
          </a:bodyPr>
          <a:lstStyle/>
          <a:p>
            <a:pPr marL="0" indent="0">
              <a:buNone/>
            </a:pPr>
            <a:r>
              <a:rPr lang="en-ZA" dirty="0"/>
              <a:t>IIPS</a:t>
            </a:r>
          </a:p>
        </p:txBody>
      </p:sp>
      <p:sp>
        <p:nvSpPr>
          <p:cNvPr id="4" name="Slide Number Placeholder 3">
            <a:extLst>
              <a:ext uri="{FF2B5EF4-FFF2-40B4-BE49-F238E27FC236}">
                <a16:creationId xmlns:a16="http://schemas.microsoft.com/office/drawing/2014/main" id="{F62F89CA-0E46-4336-8DA1-86A8C7295E89}"/>
              </a:ext>
            </a:extLst>
          </p:cNvPr>
          <p:cNvSpPr>
            <a:spLocks noGrp="1"/>
          </p:cNvSpPr>
          <p:nvPr>
            <p:ph type="sldNum" sz="quarter" idx="4"/>
          </p:nvPr>
        </p:nvSpPr>
        <p:spPr/>
        <p:txBody>
          <a:bodyPr/>
          <a:lstStyle/>
          <a:p>
            <a:fld id="{48F63A3B-78C7-47BE-AE5E-E10140E04643}" type="slidenum">
              <a:rPr lang="en-US" smtClean="0"/>
              <a:pPr/>
              <a:t>3</a:t>
            </a:fld>
            <a:endParaRPr lang="en-US"/>
          </a:p>
        </p:txBody>
      </p:sp>
      <p:sp>
        <p:nvSpPr>
          <p:cNvPr id="111" name="Rectangle 110">
            <a:extLst>
              <a:ext uri="{FF2B5EF4-FFF2-40B4-BE49-F238E27FC236}">
                <a16:creationId xmlns:a16="http://schemas.microsoft.com/office/drawing/2014/main" id="{092462F5-7914-465C-8D5C-237A63B99B1B}"/>
              </a:ext>
            </a:extLst>
          </p:cNvPr>
          <p:cNvSpPr/>
          <p:nvPr/>
        </p:nvSpPr>
        <p:spPr>
          <a:xfrm>
            <a:off x="278815" y="2406549"/>
            <a:ext cx="1605217" cy="146380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28E84045-CBCA-476E-B8D8-CBB02A8C9B1B}"/>
              </a:ext>
            </a:extLst>
          </p:cNvPr>
          <p:cNvSpPr/>
          <p:nvPr/>
        </p:nvSpPr>
        <p:spPr>
          <a:xfrm>
            <a:off x="5277964" y="622804"/>
            <a:ext cx="1605217" cy="146380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F93B1174-A9E4-4B14-975A-D2D1F53535C4}"/>
              </a:ext>
            </a:extLst>
          </p:cNvPr>
          <p:cNvSpPr/>
          <p:nvPr/>
        </p:nvSpPr>
        <p:spPr>
          <a:xfrm>
            <a:off x="5277964" y="2297645"/>
            <a:ext cx="1605217" cy="146380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0DA35ADE-EFA5-4033-8AA2-B259EE0F6198}"/>
              </a:ext>
            </a:extLst>
          </p:cNvPr>
          <p:cNvSpPr/>
          <p:nvPr/>
        </p:nvSpPr>
        <p:spPr>
          <a:xfrm>
            <a:off x="5277964" y="3961921"/>
            <a:ext cx="1605217" cy="146380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a:extLst>
              <a:ext uri="{FF2B5EF4-FFF2-40B4-BE49-F238E27FC236}">
                <a16:creationId xmlns:a16="http://schemas.microsoft.com/office/drawing/2014/main" id="{E3CE442B-AEA2-494E-BD15-523876BA4653}"/>
              </a:ext>
            </a:extLst>
          </p:cNvPr>
          <p:cNvSpPr txBox="1"/>
          <p:nvPr/>
        </p:nvSpPr>
        <p:spPr>
          <a:xfrm>
            <a:off x="254654" y="2532145"/>
            <a:ext cx="1677704" cy="1202846"/>
          </a:xfrm>
          <a:prstGeom prst="rect">
            <a:avLst/>
          </a:prstGeom>
          <a:noFill/>
        </p:spPr>
        <p:txBody>
          <a:bodyPr wrap="square" rtlCol="0">
            <a:spAutoFit/>
          </a:bodyPr>
          <a:lstStyle/>
          <a:p>
            <a:pPr algn="ctr"/>
            <a:r>
              <a:rPr lang="en-US" dirty="0">
                <a:latin typeface="Roboto" panose="02000000000000000000" pitchFamily="2" charset="0"/>
                <a:ea typeface="Roboto" panose="02000000000000000000" pitchFamily="2" charset="0"/>
                <a:cs typeface="Roboto" panose="02000000000000000000" pitchFamily="2" charset="0"/>
              </a:rPr>
              <a:t>Introduction to Instant and Inclusive Payments</a:t>
            </a:r>
          </a:p>
        </p:txBody>
      </p:sp>
      <p:sp>
        <p:nvSpPr>
          <p:cNvPr id="120" name="TextBox 119">
            <a:extLst>
              <a:ext uri="{FF2B5EF4-FFF2-40B4-BE49-F238E27FC236}">
                <a16:creationId xmlns:a16="http://schemas.microsoft.com/office/drawing/2014/main" id="{99686DAE-F0E6-46C2-AB03-E2E7F3A632C2}"/>
              </a:ext>
            </a:extLst>
          </p:cNvPr>
          <p:cNvSpPr txBox="1"/>
          <p:nvPr/>
        </p:nvSpPr>
        <p:spPr>
          <a:xfrm>
            <a:off x="5206834" y="998679"/>
            <a:ext cx="1757088" cy="923330"/>
          </a:xfrm>
          <a:prstGeom prst="rect">
            <a:avLst/>
          </a:prstGeom>
          <a:noFill/>
        </p:spPr>
        <p:txBody>
          <a:bodyPr wrap="square" rtlCol="0">
            <a:spAutoFit/>
          </a:bodyPr>
          <a:lstStyle>
            <a:defPPr>
              <a:defRPr lang="en-US"/>
            </a:defPPr>
            <a:lvl1pPr algn="ctr">
              <a:defRPr sz="1400"/>
            </a:lvl1pPr>
          </a:lstStyle>
          <a:p>
            <a:r>
              <a:rPr lang="en-US" sz="1800" dirty="0">
                <a:latin typeface="Roboto" panose="02000000000000000000" pitchFamily="2" charset="0"/>
                <a:ea typeface="Roboto" panose="02000000000000000000" pitchFamily="2" charset="0"/>
                <a:cs typeface="Roboto" panose="02000000000000000000" pitchFamily="2" charset="0"/>
              </a:rPr>
              <a:t>Regulating and governing IIP Systems</a:t>
            </a:r>
          </a:p>
        </p:txBody>
      </p:sp>
      <p:sp>
        <p:nvSpPr>
          <p:cNvPr id="122" name="TextBox 121">
            <a:extLst>
              <a:ext uri="{FF2B5EF4-FFF2-40B4-BE49-F238E27FC236}">
                <a16:creationId xmlns:a16="http://schemas.microsoft.com/office/drawing/2014/main" id="{94DEC56D-3558-4363-97C6-3F02C21D921F}"/>
              </a:ext>
            </a:extLst>
          </p:cNvPr>
          <p:cNvSpPr txBox="1"/>
          <p:nvPr/>
        </p:nvSpPr>
        <p:spPr>
          <a:xfrm>
            <a:off x="5177261" y="4290143"/>
            <a:ext cx="1757088" cy="923330"/>
          </a:xfrm>
          <a:prstGeom prst="rect">
            <a:avLst/>
          </a:prstGeom>
          <a:noFill/>
        </p:spPr>
        <p:txBody>
          <a:bodyPr wrap="square" rtlCol="0">
            <a:spAutoFit/>
          </a:bodyPr>
          <a:lstStyle>
            <a:defPPr>
              <a:defRPr lang="en-US"/>
            </a:defPPr>
            <a:lvl1pPr algn="ctr">
              <a:defRPr sz="1600"/>
            </a:lvl1pPr>
          </a:lstStyle>
          <a:p>
            <a:r>
              <a:rPr lang="en-US" sz="1800" dirty="0">
                <a:latin typeface="Roboto" panose="02000000000000000000" pitchFamily="2" charset="0"/>
                <a:ea typeface="Roboto" panose="02000000000000000000" pitchFamily="2" charset="0"/>
                <a:cs typeface="Roboto" panose="02000000000000000000" pitchFamily="2" charset="0"/>
              </a:rPr>
              <a:t>Launching and operating IIP Systems</a:t>
            </a:r>
          </a:p>
        </p:txBody>
      </p:sp>
      <p:sp>
        <p:nvSpPr>
          <p:cNvPr id="124" name="TextBox 123">
            <a:extLst>
              <a:ext uri="{FF2B5EF4-FFF2-40B4-BE49-F238E27FC236}">
                <a16:creationId xmlns:a16="http://schemas.microsoft.com/office/drawing/2014/main" id="{9905E77D-8C3D-4915-87B7-2CED594EA64B}"/>
              </a:ext>
            </a:extLst>
          </p:cNvPr>
          <p:cNvSpPr txBox="1"/>
          <p:nvPr/>
        </p:nvSpPr>
        <p:spPr>
          <a:xfrm>
            <a:off x="5194794" y="2418855"/>
            <a:ext cx="1757088" cy="1200329"/>
          </a:xfrm>
          <a:prstGeom prst="rect">
            <a:avLst/>
          </a:prstGeom>
          <a:noFill/>
        </p:spPr>
        <p:txBody>
          <a:bodyPr wrap="square" rtlCol="0">
            <a:spAutoFit/>
          </a:bodyPr>
          <a:lstStyle>
            <a:defPPr>
              <a:defRPr lang="en-US"/>
            </a:defPPr>
            <a:lvl1pPr algn="ctr">
              <a:defRPr sz="1600"/>
            </a:lvl1pPr>
          </a:lstStyle>
          <a:p>
            <a:r>
              <a:rPr lang="en-US" sz="1800" dirty="0">
                <a:latin typeface="Roboto" panose="02000000000000000000" pitchFamily="2" charset="0"/>
                <a:ea typeface="Roboto" panose="02000000000000000000" pitchFamily="2" charset="0"/>
                <a:cs typeface="Roboto" panose="02000000000000000000" pitchFamily="2" charset="0"/>
              </a:rPr>
              <a:t>Designing and deploying technology for IIP Systems</a:t>
            </a:r>
          </a:p>
        </p:txBody>
      </p:sp>
      <p:cxnSp>
        <p:nvCxnSpPr>
          <p:cNvPr id="131" name="Straight Connector 130">
            <a:extLst>
              <a:ext uri="{FF2B5EF4-FFF2-40B4-BE49-F238E27FC236}">
                <a16:creationId xmlns:a16="http://schemas.microsoft.com/office/drawing/2014/main" id="{71A3144E-B249-42A5-9DA6-7A4C2FC3764F}"/>
              </a:ext>
            </a:extLst>
          </p:cNvPr>
          <p:cNvCxnSpPr>
            <a:cxnSpLocks/>
          </p:cNvCxnSpPr>
          <p:nvPr/>
        </p:nvCxnSpPr>
        <p:spPr>
          <a:xfrm>
            <a:off x="7229050" y="1126741"/>
            <a:ext cx="0" cy="3647562"/>
          </a:xfrm>
          <a:prstGeom prst="line">
            <a:avLst/>
          </a:prstGeom>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26F64DCC-34B4-4AEF-BB65-31359B3E41B2}"/>
              </a:ext>
            </a:extLst>
          </p:cNvPr>
          <p:cNvCxnSpPr>
            <a:cxnSpLocks/>
          </p:cNvCxnSpPr>
          <p:nvPr/>
        </p:nvCxnSpPr>
        <p:spPr>
          <a:xfrm>
            <a:off x="7015185" y="3149616"/>
            <a:ext cx="5189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E437EC38-5873-4AB0-958E-3035B537116B}"/>
              </a:ext>
            </a:extLst>
          </p:cNvPr>
          <p:cNvCxnSpPr>
            <a:cxnSpLocks/>
          </p:cNvCxnSpPr>
          <p:nvPr/>
        </p:nvCxnSpPr>
        <p:spPr>
          <a:xfrm>
            <a:off x="7015185" y="1126741"/>
            <a:ext cx="219045" cy="1470"/>
          </a:xfrm>
          <a:prstGeom prst="line">
            <a:avLst/>
          </a:prstGeom>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2431111E-ED67-4E85-827A-EAB37D2D500B}"/>
              </a:ext>
            </a:extLst>
          </p:cNvPr>
          <p:cNvCxnSpPr>
            <a:cxnSpLocks/>
          </p:cNvCxnSpPr>
          <p:nvPr/>
        </p:nvCxnSpPr>
        <p:spPr>
          <a:xfrm>
            <a:off x="6988723" y="4773785"/>
            <a:ext cx="242537" cy="0"/>
          </a:xfrm>
          <a:prstGeom prst="line">
            <a:avLst/>
          </a:prstGeom>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0D59B3F0-812E-4531-BB94-E9FEB90F319F}"/>
              </a:ext>
            </a:extLst>
          </p:cNvPr>
          <p:cNvCxnSpPr>
            <a:cxnSpLocks/>
          </p:cNvCxnSpPr>
          <p:nvPr/>
        </p:nvCxnSpPr>
        <p:spPr>
          <a:xfrm>
            <a:off x="4819860" y="1237814"/>
            <a:ext cx="0" cy="3536489"/>
          </a:xfrm>
          <a:prstGeom prst="line">
            <a:avLst/>
          </a:prstGeom>
        </p:spPr>
        <p:style>
          <a:lnRef idx="1">
            <a:schemeClr val="dk1"/>
          </a:lnRef>
          <a:fillRef idx="0">
            <a:schemeClr val="dk1"/>
          </a:fillRef>
          <a:effectRef idx="0">
            <a:schemeClr val="dk1"/>
          </a:effectRef>
          <a:fontRef idx="minor">
            <a:schemeClr val="tx1"/>
          </a:fontRef>
        </p:style>
      </p:cxnSp>
      <p:cxnSp>
        <p:nvCxnSpPr>
          <p:cNvPr id="146" name="Straight Connector 145">
            <a:extLst>
              <a:ext uri="{FF2B5EF4-FFF2-40B4-BE49-F238E27FC236}">
                <a16:creationId xmlns:a16="http://schemas.microsoft.com/office/drawing/2014/main" id="{EF83E67F-CEB1-41BC-A611-718A2DBBBC1F}"/>
              </a:ext>
            </a:extLst>
          </p:cNvPr>
          <p:cNvCxnSpPr>
            <a:cxnSpLocks/>
          </p:cNvCxnSpPr>
          <p:nvPr/>
        </p:nvCxnSpPr>
        <p:spPr>
          <a:xfrm flipH="1">
            <a:off x="4825040" y="1238067"/>
            <a:ext cx="267576" cy="0"/>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7" name="Straight Connector 146">
            <a:extLst>
              <a:ext uri="{FF2B5EF4-FFF2-40B4-BE49-F238E27FC236}">
                <a16:creationId xmlns:a16="http://schemas.microsoft.com/office/drawing/2014/main" id="{7914A4FE-AD51-421C-BCAC-B197C9FD5696}"/>
              </a:ext>
            </a:extLst>
          </p:cNvPr>
          <p:cNvCxnSpPr>
            <a:cxnSpLocks/>
          </p:cNvCxnSpPr>
          <p:nvPr/>
        </p:nvCxnSpPr>
        <p:spPr>
          <a:xfrm flipH="1">
            <a:off x="4814819" y="4774303"/>
            <a:ext cx="267576" cy="0"/>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8" name="Straight Connector 147">
            <a:extLst>
              <a:ext uri="{FF2B5EF4-FFF2-40B4-BE49-F238E27FC236}">
                <a16:creationId xmlns:a16="http://schemas.microsoft.com/office/drawing/2014/main" id="{CAD35BDF-ADD6-4922-8FDA-4D28E27859A5}"/>
              </a:ext>
            </a:extLst>
          </p:cNvPr>
          <p:cNvCxnSpPr>
            <a:cxnSpLocks/>
          </p:cNvCxnSpPr>
          <p:nvPr/>
        </p:nvCxnSpPr>
        <p:spPr>
          <a:xfrm flipH="1">
            <a:off x="2060180" y="3135097"/>
            <a:ext cx="279946" cy="0"/>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73" name="Rectangle 172">
            <a:extLst>
              <a:ext uri="{FF2B5EF4-FFF2-40B4-BE49-F238E27FC236}">
                <a16:creationId xmlns:a16="http://schemas.microsoft.com/office/drawing/2014/main" id="{4836739E-64CD-438F-9B02-3553C0B2811C}"/>
              </a:ext>
            </a:extLst>
          </p:cNvPr>
          <p:cNvSpPr/>
          <p:nvPr/>
        </p:nvSpPr>
        <p:spPr>
          <a:xfrm>
            <a:off x="2493689" y="2446596"/>
            <a:ext cx="1605217" cy="146380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TextBox 173">
            <a:extLst>
              <a:ext uri="{FF2B5EF4-FFF2-40B4-BE49-F238E27FC236}">
                <a16:creationId xmlns:a16="http://schemas.microsoft.com/office/drawing/2014/main" id="{393E9520-B5E4-426E-8AB8-A2C322F86041}"/>
              </a:ext>
            </a:extLst>
          </p:cNvPr>
          <p:cNvSpPr txBox="1"/>
          <p:nvPr/>
        </p:nvSpPr>
        <p:spPr>
          <a:xfrm>
            <a:off x="2534581" y="2770864"/>
            <a:ext cx="1582363" cy="646331"/>
          </a:xfrm>
          <a:prstGeom prst="rect">
            <a:avLst/>
          </a:prstGeom>
          <a:noFill/>
        </p:spPr>
        <p:txBody>
          <a:bodyPr wrap="square" rtlCol="0">
            <a:spAutoFit/>
          </a:bodyPr>
          <a:lstStyle>
            <a:defPPr>
              <a:defRPr lang="en-US"/>
            </a:defPPr>
            <a:lvl1pPr algn="ctr">
              <a:defRPr>
                <a:latin typeface="Roboto" panose="02000000000000000000" pitchFamily="2" charset="0"/>
                <a:ea typeface="Roboto" panose="02000000000000000000" pitchFamily="2" charset="0"/>
                <a:cs typeface="Roboto" panose="02000000000000000000" pitchFamily="2" charset="0"/>
              </a:defRPr>
            </a:lvl1pPr>
          </a:lstStyle>
          <a:p>
            <a:r>
              <a:rPr lang="en-US" dirty="0"/>
              <a:t>Foundations Exam</a:t>
            </a:r>
          </a:p>
        </p:txBody>
      </p:sp>
      <p:cxnSp>
        <p:nvCxnSpPr>
          <p:cNvPr id="175" name="Straight Connector 174">
            <a:extLst>
              <a:ext uri="{FF2B5EF4-FFF2-40B4-BE49-F238E27FC236}">
                <a16:creationId xmlns:a16="http://schemas.microsoft.com/office/drawing/2014/main" id="{21AD68BD-1A01-4187-A9A0-AD6E3055DF56}"/>
              </a:ext>
            </a:extLst>
          </p:cNvPr>
          <p:cNvCxnSpPr>
            <a:cxnSpLocks/>
          </p:cNvCxnSpPr>
          <p:nvPr/>
        </p:nvCxnSpPr>
        <p:spPr>
          <a:xfrm flipH="1">
            <a:off x="4289353" y="3133568"/>
            <a:ext cx="327274" cy="0"/>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93" name="Rectangle 192">
            <a:extLst>
              <a:ext uri="{FF2B5EF4-FFF2-40B4-BE49-F238E27FC236}">
                <a16:creationId xmlns:a16="http://schemas.microsoft.com/office/drawing/2014/main" id="{EBCF6C83-4EE3-4F86-8983-17ED7E127E73}"/>
              </a:ext>
            </a:extLst>
          </p:cNvPr>
          <p:cNvSpPr/>
          <p:nvPr/>
        </p:nvSpPr>
        <p:spPr>
          <a:xfrm>
            <a:off x="10020292" y="2410902"/>
            <a:ext cx="1605217" cy="146380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a:extLst>
              <a:ext uri="{FF2B5EF4-FFF2-40B4-BE49-F238E27FC236}">
                <a16:creationId xmlns:a16="http://schemas.microsoft.com/office/drawing/2014/main" id="{A688B701-F757-47DD-A7D6-5009A65C127A}"/>
              </a:ext>
            </a:extLst>
          </p:cNvPr>
          <p:cNvSpPr txBox="1"/>
          <p:nvPr/>
        </p:nvSpPr>
        <p:spPr>
          <a:xfrm>
            <a:off x="10206539" y="2780535"/>
            <a:ext cx="1232722" cy="646331"/>
          </a:xfrm>
          <a:prstGeom prst="rect">
            <a:avLst/>
          </a:prstGeom>
          <a:noFill/>
        </p:spPr>
        <p:txBody>
          <a:bodyPr wrap="square" rtlCol="0">
            <a:spAutoFit/>
          </a:bodyPr>
          <a:lstStyle>
            <a:defPPr>
              <a:defRPr lang="en-US"/>
            </a:defPPr>
            <a:lvl1pPr algn="ctr">
              <a:defRPr>
                <a:latin typeface="Roboto" panose="02000000000000000000" pitchFamily="2" charset="0"/>
                <a:ea typeface="Roboto" panose="02000000000000000000" pitchFamily="2" charset="0"/>
                <a:cs typeface="Roboto" panose="02000000000000000000" pitchFamily="2" charset="0"/>
              </a:defRPr>
            </a:lvl1pPr>
          </a:lstStyle>
          <a:p>
            <a:r>
              <a:rPr lang="en-US" dirty="0"/>
              <a:t>Final Seminar</a:t>
            </a:r>
          </a:p>
        </p:txBody>
      </p:sp>
      <p:sp>
        <p:nvSpPr>
          <p:cNvPr id="43" name="TextBox 42">
            <a:extLst>
              <a:ext uri="{FF2B5EF4-FFF2-40B4-BE49-F238E27FC236}">
                <a16:creationId xmlns:a16="http://schemas.microsoft.com/office/drawing/2014/main" id="{6ECD3EFF-A069-4B53-8422-B313A50A7523}"/>
              </a:ext>
            </a:extLst>
          </p:cNvPr>
          <p:cNvSpPr txBox="1"/>
          <p:nvPr/>
        </p:nvSpPr>
        <p:spPr>
          <a:xfrm>
            <a:off x="106868" y="3995949"/>
            <a:ext cx="2054784" cy="1200329"/>
          </a:xfrm>
          <a:prstGeom prst="rect">
            <a:avLst/>
          </a:prstGeom>
          <a:noFill/>
        </p:spPr>
        <p:txBody>
          <a:bodyPr wrap="square" rtlCol="0">
            <a:spAutoFit/>
          </a:bodyPr>
          <a:lstStyle/>
          <a:p>
            <a:pPr marL="285750" indent="-285750">
              <a:buFont typeface="Arial" panose="020B0604020202020204" pitchFamily="34" charset="0"/>
              <a:buChar char="•"/>
            </a:pPr>
            <a:r>
              <a:rPr lang="en-US" sz="1200" i="1" dirty="0">
                <a:latin typeface="Roboto" panose="02000000000000000000" pitchFamily="2" charset="0"/>
                <a:ea typeface="Roboto" panose="02000000000000000000" pitchFamily="2" charset="0"/>
                <a:cs typeface="Roboto" panose="02000000000000000000" pitchFamily="2" charset="0"/>
              </a:rPr>
              <a:t>Self-paced, you can register anytime</a:t>
            </a:r>
          </a:p>
          <a:p>
            <a:endParaRPr lang="en-US" sz="1200" i="1"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200" i="1" dirty="0">
                <a:latin typeface="Roboto" panose="02000000000000000000" pitchFamily="2" charset="0"/>
                <a:ea typeface="Roboto" panose="02000000000000000000" pitchFamily="2" charset="0"/>
                <a:cs typeface="Roboto" panose="02000000000000000000" pitchFamily="2" charset="0"/>
              </a:rPr>
              <a:t>It prepares you to pass the Foundations Exam</a:t>
            </a:r>
          </a:p>
          <a:p>
            <a:pPr marL="285750" indent="-285750">
              <a:buFont typeface="Arial" panose="020B0604020202020204" pitchFamily="34" charset="0"/>
              <a:buChar char="•"/>
            </a:pPr>
            <a:endParaRPr lang="en-US" sz="1200" i="1" dirty="0">
              <a:latin typeface="Roboto" panose="02000000000000000000" pitchFamily="2" charset="0"/>
              <a:ea typeface="Roboto" panose="02000000000000000000" pitchFamily="2" charset="0"/>
              <a:cs typeface="Roboto" panose="02000000000000000000" pitchFamily="2" charset="0"/>
            </a:endParaRPr>
          </a:p>
        </p:txBody>
      </p:sp>
      <p:sp>
        <p:nvSpPr>
          <p:cNvPr id="44" name="TextBox 43">
            <a:extLst>
              <a:ext uri="{FF2B5EF4-FFF2-40B4-BE49-F238E27FC236}">
                <a16:creationId xmlns:a16="http://schemas.microsoft.com/office/drawing/2014/main" id="{5B008577-D571-41D3-B2BE-BB01A80BA22E}"/>
              </a:ext>
            </a:extLst>
          </p:cNvPr>
          <p:cNvSpPr txBox="1"/>
          <p:nvPr/>
        </p:nvSpPr>
        <p:spPr>
          <a:xfrm>
            <a:off x="2543310" y="3995949"/>
            <a:ext cx="1604114" cy="830997"/>
          </a:xfrm>
          <a:prstGeom prst="rect">
            <a:avLst/>
          </a:prstGeom>
          <a:noFill/>
        </p:spPr>
        <p:txBody>
          <a:bodyPr wrap="square" rtlCol="0">
            <a:spAutoFit/>
          </a:bodyPr>
          <a:lstStyle/>
          <a:p>
            <a:pPr marL="285750" indent="-285750">
              <a:buFont typeface="Arial" panose="020B0604020202020204" pitchFamily="34" charset="0"/>
              <a:buChar char="•"/>
            </a:pPr>
            <a:r>
              <a:rPr lang="en-US" sz="1200" i="1" dirty="0">
                <a:latin typeface="Roboto" panose="02000000000000000000" pitchFamily="2" charset="0"/>
                <a:ea typeface="Roboto" panose="02000000000000000000" pitchFamily="2" charset="0"/>
                <a:cs typeface="Roboto" panose="02000000000000000000" pitchFamily="2" charset="0"/>
              </a:rPr>
              <a:t>50 MCQ</a:t>
            </a:r>
          </a:p>
          <a:p>
            <a:endParaRPr lang="en-US" sz="1200" i="1"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200" i="1" dirty="0">
                <a:latin typeface="Roboto" panose="02000000000000000000" pitchFamily="2" charset="0"/>
                <a:ea typeface="Roboto" panose="02000000000000000000" pitchFamily="2" charset="0"/>
                <a:cs typeface="Roboto" panose="02000000000000000000" pitchFamily="2" charset="0"/>
              </a:rPr>
              <a:t>1-hour, online</a:t>
            </a:r>
          </a:p>
          <a:p>
            <a:pPr marL="285750" indent="-285750">
              <a:buFont typeface="Arial" panose="020B0604020202020204" pitchFamily="34" charset="0"/>
              <a:buChar char="•"/>
            </a:pPr>
            <a:endParaRPr lang="en-US" sz="1200" i="1" dirty="0">
              <a:latin typeface="Roboto" panose="02000000000000000000" pitchFamily="2" charset="0"/>
              <a:ea typeface="Roboto" panose="02000000000000000000" pitchFamily="2" charset="0"/>
              <a:cs typeface="Roboto" panose="02000000000000000000" pitchFamily="2" charset="0"/>
            </a:endParaRPr>
          </a:p>
        </p:txBody>
      </p:sp>
      <p:sp>
        <p:nvSpPr>
          <p:cNvPr id="45" name="TextBox 44">
            <a:extLst>
              <a:ext uri="{FF2B5EF4-FFF2-40B4-BE49-F238E27FC236}">
                <a16:creationId xmlns:a16="http://schemas.microsoft.com/office/drawing/2014/main" id="{3E58DA83-DC02-4781-A775-1ECF5EA9E24A}"/>
              </a:ext>
            </a:extLst>
          </p:cNvPr>
          <p:cNvSpPr txBox="1"/>
          <p:nvPr/>
        </p:nvSpPr>
        <p:spPr>
          <a:xfrm>
            <a:off x="5216913" y="5538920"/>
            <a:ext cx="2021355" cy="830997"/>
          </a:xfrm>
          <a:prstGeom prst="rect">
            <a:avLst/>
          </a:prstGeom>
          <a:noFill/>
        </p:spPr>
        <p:txBody>
          <a:bodyPr wrap="square" rtlCol="0">
            <a:spAutoFit/>
          </a:bodyPr>
          <a:lstStyle/>
          <a:p>
            <a:pPr marL="285750" indent="-285750">
              <a:buFont typeface="Arial" panose="020B0604020202020204" pitchFamily="34" charset="0"/>
              <a:buChar char="•"/>
            </a:pPr>
            <a:r>
              <a:rPr lang="en-US" sz="1200" i="1" dirty="0">
                <a:latin typeface="Roboto" panose="02000000000000000000" pitchFamily="2" charset="0"/>
                <a:ea typeface="Roboto" panose="02000000000000000000" pitchFamily="2" charset="0"/>
                <a:cs typeface="Roboto" panose="02000000000000000000" pitchFamily="2" charset="0"/>
              </a:rPr>
              <a:t>6 weeks, online, synchronous learning</a:t>
            </a:r>
          </a:p>
          <a:p>
            <a:endParaRPr lang="en-US" sz="1200" i="1" dirty="0">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200" i="1" dirty="0">
                <a:latin typeface="Roboto" panose="02000000000000000000" pitchFamily="2" charset="0"/>
                <a:ea typeface="Roboto" panose="02000000000000000000" pitchFamily="2" charset="0"/>
                <a:cs typeface="Roboto" panose="02000000000000000000" pitchFamily="2" charset="0"/>
              </a:rPr>
              <a:t>Offered twice a year</a:t>
            </a:r>
          </a:p>
        </p:txBody>
      </p:sp>
      <p:sp>
        <p:nvSpPr>
          <p:cNvPr id="46" name="TextBox 45">
            <a:extLst>
              <a:ext uri="{FF2B5EF4-FFF2-40B4-BE49-F238E27FC236}">
                <a16:creationId xmlns:a16="http://schemas.microsoft.com/office/drawing/2014/main" id="{38979A97-080A-49BD-B4E0-53C32D14F5CB}"/>
              </a:ext>
            </a:extLst>
          </p:cNvPr>
          <p:cNvSpPr txBox="1"/>
          <p:nvPr/>
        </p:nvSpPr>
        <p:spPr>
          <a:xfrm>
            <a:off x="9787829" y="4006486"/>
            <a:ext cx="2163111" cy="461665"/>
          </a:xfrm>
          <a:prstGeom prst="rect">
            <a:avLst/>
          </a:prstGeom>
          <a:noFill/>
        </p:spPr>
        <p:txBody>
          <a:bodyPr wrap="square" rtlCol="0">
            <a:spAutoFit/>
          </a:bodyPr>
          <a:lstStyle/>
          <a:p>
            <a:pPr marL="285750" indent="-285750">
              <a:buFont typeface="Arial" panose="020B0604020202020204" pitchFamily="34" charset="0"/>
              <a:buChar char="•"/>
            </a:pPr>
            <a:r>
              <a:rPr lang="en-US" sz="1200" i="1" dirty="0">
                <a:latin typeface="Roboto" panose="02000000000000000000" pitchFamily="2" charset="0"/>
                <a:ea typeface="Roboto" panose="02000000000000000000" pitchFamily="2" charset="0"/>
                <a:cs typeface="Roboto" panose="02000000000000000000" pitchFamily="2" charset="0"/>
              </a:rPr>
              <a:t>Bringing everything   (and everybody) together</a:t>
            </a:r>
          </a:p>
        </p:txBody>
      </p:sp>
      <p:sp>
        <p:nvSpPr>
          <p:cNvPr id="47" name="Rectangle 46">
            <a:extLst>
              <a:ext uri="{FF2B5EF4-FFF2-40B4-BE49-F238E27FC236}">
                <a16:creationId xmlns:a16="http://schemas.microsoft.com/office/drawing/2014/main" id="{DCA19BB2-3D37-4364-8C70-C22B3BA3AEBB}"/>
              </a:ext>
            </a:extLst>
          </p:cNvPr>
          <p:cNvSpPr>
            <a:spLocks noChangeArrowheads="1"/>
          </p:cNvSpPr>
          <p:nvPr/>
        </p:nvSpPr>
        <p:spPr bwMode="auto">
          <a:xfrm>
            <a:off x="61863" y="5944649"/>
            <a:ext cx="483658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lang="en-US" altLang="en-US" sz="3200" b="1" dirty="0">
                <a:latin typeface="Roboto" panose="02000000000000000000" pitchFamily="2" charset="0"/>
                <a:ea typeface="Roboto" panose="02000000000000000000" pitchFamily="2" charset="0"/>
                <a:cs typeface="Roboto" panose="02000000000000000000" pitchFamily="2" charset="0"/>
                <a:hlinkClick r:id="rId3"/>
              </a:rPr>
              <a:t>www.iipscertification.org</a:t>
            </a:r>
            <a:endParaRPr lang="en-US" altLang="en-US" sz="3200" b="1" dirty="0">
              <a:latin typeface="Roboto" panose="02000000000000000000" pitchFamily="2" charset="0"/>
              <a:ea typeface="Roboto" panose="02000000000000000000" pitchFamily="2" charset="0"/>
              <a:cs typeface="Roboto" panose="02000000000000000000" pitchFamily="2" charset="0"/>
            </a:endParaRPr>
          </a:p>
          <a:p>
            <a:pPr algn="ctr" eaLnBrk="0" fontAlgn="base" hangingPunct="0">
              <a:spcBef>
                <a:spcPct val="0"/>
              </a:spcBef>
              <a:spcAft>
                <a:spcPct val="0"/>
              </a:spcAft>
            </a:pPr>
            <a:endParaRPr lang="en-US" altLang="en-US" sz="3200" b="1" dirty="0">
              <a:latin typeface="Roboto" panose="02000000000000000000" pitchFamily="2" charset="0"/>
              <a:ea typeface="Roboto" panose="02000000000000000000" pitchFamily="2" charset="0"/>
              <a:cs typeface="Roboto" panose="02000000000000000000" pitchFamily="2" charset="0"/>
            </a:endParaRPr>
          </a:p>
        </p:txBody>
      </p:sp>
      <p:sp>
        <p:nvSpPr>
          <p:cNvPr id="8" name="Rectangle 7">
            <a:extLst>
              <a:ext uri="{FF2B5EF4-FFF2-40B4-BE49-F238E27FC236}">
                <a16:creationId xmlns:a16="http://schemas.microsoft.com/office/drawing/2014/main" id="{BDC8D5BA-72EE-4AF8-6C19-B2142CE4AB53}"/>
              </a:ext>
            </a:extLst>
          </p:cNvPr>
          <p:cNvSpPr/>
          <p:nvPr/>
        </p:nvSpPr>
        <p:spPr>
          <a:xfrm>
            <a:off x="7750631" y="2401666"/>
            <a:ext cx="1605217" cy="146380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06EB3C60-3ABD-11D4-BB11-F83BAD35410B}"/>
              </a:ext>
            </a:extLst>
          </p:cNvPr>
          <p:cNvCxnSpPr>
            <a:cxnSpLocks/>
          </p:cNvCxnSpPr>
          <p:nvPr/>
        </p:nvCxnSpPr>
        <p:spPr>
          <a:xfrm flipH="1">
            <a:off x="9482923" y="3103700"/>
            <a:ext cx="327274" cy="0"/>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E264A5A3-B515-509A-9115-4D8081901192}"/>
              </a:ext>
            </a:extLst>
          </p:cNvPr>
          <p:cNvSpPr txBox="1"/>
          <p:nvPr/>
        </p:nvSpPr>
        <p:spPr>
          <a:xfrm>
            <a:off x="7756864" y="2420478"/>
            <a:ext cx="1611618" cy="1477328"/>
          </a:xfrm>
          <a:prstGeom prst="rect">
            <a:avLst/>
          </a:prstGeom>
          <a:noFill/>
        </p:spPr>
        <p:txBody>
          <a:bodyPr wrap="square" rtlCol="0">
            <a:spAutoFit/>
          </a:bodyPr>
          <a:lstStyle>
            <a:defPPr>
              <a:defRPr lang="en-US"/>
            </a:defPPr>
            <a:lvl1pPr algn="ctr">
              <a:defRPr>
                <a:latin typeface="Roboto" panose="02000000000000000000" pitchFamily="2" charset="0"/>
                <a:ea typeface="Roboto" panose="02000000000000000000" pitchFamily="2" charset="0"/>
                <a:cs typeface="Roboto" panose="02000000000000000000" pitchFamily="2" charset="0"/>
              </a:defRPr>
            </a:lvl1pPr>
          </a:lstStyle>
          <a:p>
            <a:r>
              <a:rPr lang="en-US" dirty="0"/>
              <a:t>Inclusive, instant &amp; interoperable: Beyond Finance</a:t>
            </a:r>
          </a:p>
        </p:txBody>
      </p:sp>
      <p:cxnSp>
        <p:nvCxnSpPr>
          <p:cNvPr id="13" name="Straight Connector 12">
            <a:extLst>
              <a:ext uri="{FF2B5EF4-FFF2-40B4-BE49-F238E27FC236}">
                <a16:creationId xmlns:a16="http://schemas.microsoft.com/office/drawing/2014/main" id="{A5AD6D82-E418-DCE4-6228-66B69287DDBB}"/>
              </a:ext>
            </a:extLst>
          </p:cNvPr>
          <p:cNvCxnSpPr>
            <a:cxnSpLocks/>
          </p:cNvCxnSpPr>
          <p:nvPr/>
        </p:nvCxnSpPr>
        <p:spPr>
          <a:xfrm flipH="1">
            <a:off x="4843929" y="3128727"/>
            <a:ext cx="267576" cy="0"/>
          </a:xfrm>
          <a:prstGeom prst="line">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9C4D5C54-5AF8-AF77-7E04-E17D1975B310}"/>
              </a:ext>
            </a:extLst>
          </p:cNvPr>
          <p:cNvSpPr txBox="1"/>
          <p:nvPr/>
        </p:nvSpPr>
        <p:spPr>
          <a:xfrm>
            <a:off x="7651776" y="4013506"/>
            <a:ext cx="1790183" cy="1200329"/>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200" i="1">
                <a:latin typeface="Roboto" panose="02000000000000000000" pitchFamily="2" charset="0"/>
                <a:ea typeface="Roboto" panose="02000000000000000000" pitchFamily="2" charset="0"/>
                <a:cs typeface="Roboto" panose="02000000000000000000" pitchFamily="2" charset="0"/>
              </a:defRPr>
            </a:lvl1pPr>
          </a:lstStyle>
          <a:p>
            <a:r>
              <a:rPr lang="en-US" dirty="0"/>
              <a:t>Ability to apply the 3i concepts more holistically </a:t>
            </a:r>
          </a:p>
        </p:txBody>
      </p:sp>
      <p:sp>
        <p:nvSpPr>
          <p:cNvPr id="5" name="TextBox 4">
            <a:extLst>
              <a:ext uri="{FF2B5EF4-FFF2-40B4-BE49-F238E27FC236}">
                <a16:creationId xmlns:a16="http://schemas.microsoft.com/office/drawing/2014/main" id="{91C81EF8-8083-F0C0-8F25-7741EF1D2A69}"/>
              </a:ext>
            </a:extLst>
          </p:cNvPr>
          <p:cNvSpPr txBox="1"/>
          <p:nvPr/>
        </p:nvSpPr>
        <p:spPr>
          <a:xfrm>
            <a:off x="9787829" y="4571921"/>
            <a:ext cx="2163111" cy="646331"/>
          </a:xfrm>
          <a:prstGeom prst="rect">
            <a:avLst/>
          </a:prstGeom>
          <a:noFill/>
        </p:spPr>
        <p:txBody>
          <a:bodyPr wrap="square" rtlCol="0">
            <a:spAutoFit/>
          </a:bodyPr>
          <a:lstStyle>
            <a:defPPr>
              <a:defRPr lang="en-US"/>
            </a:defPPr>
            <a:lvl1pPr marL="285750" indent="-285750">
              <a:buFont typeface="Arial" panose="020B0604020202020204" pitchFamily="34" charset="0"/>
              <a:buChar char="•"/>
              <a:defRPr sz="1200" i="1">
                <a:latin typeface="Roboto" panose="02000000000000000000" pitchFamily="2" charset="0"/>
                <a:ea typeface="Roboto" panose="02000000000000000000" pitchFamily="2" charset="0"/>
                <a:cs typeface="Roboto" panose="02000000000000000000" pitchFamily="2" charset="0"/>
              </a:defRPr>
            </a:lvl1pPr>
          </a:lstStyle>
          <a:p>
            <a:r>
              <a:rPr lang="en-US" dirty="0"/>
              <a:t>Provide resources to equip graduates to train others. Facilitator guides</a:t>
            </a:r>
          </a:p>
        </p:txBody>
      </p:sp>
    </p:spTree>
    <p:extLst>
      <p:ext uri="{BB962C8B-B14F-4D97-AF65-F5344CB8AC3E}">
        <p14:creationId xmlns:p14="http://schemas.microsoft.com/office/powerpoint/2010/main" val="628647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Rectangle 158">
            <a:extLst>
              <a:ext uri="{FF2B5EF4-FFF2-40B4-BE49-F238E27FC236}">
                <a16:creationId xmlns:a16="http://schemas.microsoft.com/office/drawing/2014/main" id="{7C62DA9F-0F52-B347-86F7-743929F29F86}"/>
              </a:ext>
            </a:extLst>
          </p:cNvPr>
          <p:cNvSpPr/>
          <p:nvPr/>
        </p:nvSpPr>
        <p:spPr>
          <a:xfrm>
            <a:off x="0" y="-159026"/>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ZA" sz="1800" b="0" i="0" u="none" strike="noStrike" kern="1200" cap="none" spc="0" normalizeH="0" baseline="0" noProof="0" dirty="0">
              <a:ln>
                <a:noFill/>
              </a:ln>
              <a:solidFill>
                <a:prstClr val="white"/>
              </a:solidFill>
              <a:effectLst/>
              <a:uLnTx/>
              <a:uFillTx/>
              <a:latin typeface="Sofia Pro Light"/>
              <a:ea typeface="+mn-ea"/>
              <a:cs typeface="+mn-cs"/>
            </a:endParaRPr>
          </a:p>
        </p:txBody>
      </p:sp>
      <p:sp>
        <p:nvSpPr>
          <p:cNvPr id="8" name="Content Placeholder 4">
            <a:extLst>
              <a:ext uri="{FF2B5EF4-FFF2-40B4-BE49-F238E27FC236}">
                <a16:creationId xmlns:a16="http://schemas.microsoft.com/office/drawing/2014/main" id="{3FB5D0D4-F303-BF9D-27E6-CF4370FA156F}"/>
              </a:ext>
            </a:extLst>
          </p:cNvPr>
          <p:cNvSpPr txBox="1">
            <a:spLocks/>
          </p:cNvSpPr>
          <p:nvPr/>
        </p:nvSpPr>
        <p:spPr>
          <a:xfrm>
            <a:off x="6142965" y="5068014"/>
            <a:ext cx="5044403" cy="2124482"/>
          </a:xfrm>
          <a:prstGeom prst="rect">
            <a:avLst/>
          </a:prstGeom>
        </p:spPr>
        <p:txBody>
          <a:bodyPr vert="horz" lIns="91438" tIns="45719" rIns="91438" bIns="45719"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solidFill>
                <a:latin typeface="Raleway"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Raleway"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Raleway"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Raleway"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Raleway"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29544" rtl="0" eaLnBrk="1" fontAlgn="auto" latinLnBrk="0" hangingPunct="1">
              <a:lnSpc>
                <a:spcPct val="90000"/>
              </a:lnSpc>
              <a:spcBef>
                <a:spcPts val="907"/>
              </a:spcBef>
              <a:spcAft>
                <a:spcPts val="0"/>
              </a:spcAft>
              <a:buClrTx/>
              <a:buSzTx/>
              <a:buFont typeface="Arial" panose="020B0604020202020204" pitchFamily="34" charset="0"/>
              <a:buNone/>
              <a:tabLst/>
              <a:defRPr/>
            </a:pPr>
            <a:endParaRPr kumimoji="0" lang="en-ZA" sz="2800" b="0" i="0" u="none" strike="noStrike" kern="1200" cap="none" spc="0" normalizeH="0" baseline="0" noProof="0">
              <a:ln>
                <a:noFill/>
              </a:ln>
              <a:solidFill>
                <a:srgbClr val="8EC63F"/>
              </a:solidFill>
              <a:effectLst/>
              <a:uLnTx/>
              <a:uFillTx/>
              <a:latin typeface="Raleway" pitchFamily="2" charset="0"/>
              <a:ea typeface="+mn-ea"/>
              <a:cs typeface="+mn-cs"/>
            </a:endParaRPr>
          </a:p>
        </p:txBody>
      </p:sp>
      <p:sp>
        <p:nvSpPr>
          <p:cNvPr id="6" name="TextBox 5">
            <a:extLst>
              <a:ext uri="{FF2B5EF4-FFF2-40B4-BE49-F238E27FC236}">
                <a16:creationId xmlns:a16="http://schemas.microsoft.com/office/drawing/2014/main" id="{646E0585-1191-84DF-35E6-1DA5E4C2416E}"/>
              </a:ext>
            </a:extLst>
          </p:cNvPr>
          <p:cNvSpPr txBox="1"/>
          <p:nvPr/>
        </p:nvSpPr>
        <p:spPr>
          <a:xfrm>
            <a:off x="208628" y="562994"/>
            <a:ext cx="6055400" cy="511230"/>
          </a:xfrm>
          <a:prstGeom prst="rect">
            <a:avLst/>
          </a:prstGeom>
          <a:noFill/>
        </p:spPr>
        <p:txBody>
          <a:bodyPr wrap="square" rtlCol="0">
            <a:spAutoFit/>
          </a:bodyPr>
          <a:lstStyle/>
          <a:p>
            <a:pPr marL="0" marR="0" lvl="0" indent="0" algn="l" defTabSz="414772" rtl="0" eaLnBrk="1" fontAlgn="auto" latinLnBrk="0" hangingPunct="1">
              <a:lnSpc>
                <a:spcPct val="100000"/>
              </a:lnSpc>
              <a:spcBef>
                <a:spcPts val="0"/>
              </a:spcBef>
              <a:spcAft>
                <a:spcPts val="0"/>
              </a:spcAft>
              <a:buClrTx/>
              <a:buSzTx/>
              <a:buFontTx/>
              <a:buNone/>
              <a:tabLst/>
              <a:defRPr/>
            </a:pPr>
            <a:r>
              <a:rPr kumimoji="0" lang="en-US" sz="2722" b="1" i="0" u="none" strike="noStrike" kern="1200" cap="none" spc="0" normalizeH="0" baseline="0" noProof="0" dirty="0">
                <a:ln>
                  <a:noFill/>
                </a:ln>
                <a:solidFill>
                  <a:srgbClr val="63102A"/>
                </a:solidFill>
                <a:effectLst/>
                <a:uLnTx/>
                <a:uFillTx/>
                <a:latin typeface="Sofia Pro" panose="00000500000000000000" pitchFamily="50" charset="0"/>
                <a:ea typeface="+mn-ea"/>
                <a:cs typeface="+mn-cs"/>
              </a:rPr>
              <a:t>Target Personas</a:t>
            </a:r>
            <a:endParaRPr kumimoji="0" lang="en-ZA" sz="2722" b="1" i="0" u="none" strike="noStrike" kern="1200" cap="none" spc="0" normalizeH="0" baseline="0" noProof="0" dirty="0">
              <a:ln>
                <a:noFill/>
              </a:ln>
              <a:solidFill>
                <a:srgbClr val="63102A"/>
              </a:solidFill>
              <a:effectLst/>
              <a:uLnTx/>
              <a:uFillTx/>
              <a:latin typeface="Sofia Pro" panose="00000500000000000000" pitchFamily="50" charset="0"/>
              <a:ea typeface="+mn-ea"/>
              <a:cs typeface="+mn-cs"/>
            </a:endParaRPr>
          </a:p>
        </p:txBody>
      </p:sp>
      <p:grpSp>
        <p:nvGrpSpPr>
          <p:cNvPr id="7" name="Group 6">
            <a:extLst>
              <a:ext uri="{FF2B5EF4-FFF2-40B4-BE49-F238E27FC236}">
                <a16:creationId xmlns:a16="http://schemas.microsoft.com/office/drawing/2014/main" id="{919B5888-B229-4D5F-6C4C-812F47AFBFDB}"/>
              </a:ext>
            </a:extLst>
          </p:cNvPr>
          <p:cNvGrpSpPr/>
          <p:nvPr/>
        </p:nvGrpSpPr>
        <p:grpSpPr>
          <a:xfrm>
            <a:off x="4138179" y="1368346"/>
            <a:ext cx="6020957" cy="4888579"/>
            <a:chOff x="440536" y="1631694"/>
            <a:chExt cx="8053190" cy="5732856"/>
          </a:xfrm>
        </p:grpSpPr>
        <p:pic>
          <p:nvPicPr>
            <p:cNvPr id="11" name="Picture 20" descr="AFC Agriculture and Finance Consultants | LinkedIn">
              <a:extLst>
                <a:ext uri="{FF2B5EF4-FFF2-40B4-BE49-F238E27FC236}">
                  <a16:creationId xmlns:a16="http://schemas.microsoft.com/office/drawing/2014/main" id="{7E973E1D-1C33-C798-281F-A5D835783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894" y="5691284"/>
              <a:ext cx="442552" cy="4425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8AFB891-34B0-0119-D2A5-016FFF721E02}"/>
                </a:ext>
              </a:extLst>
            </p:cNvPr>
            <p:cNvSpPr txBox="1"/>
            <p:nvPr/>
          </p:nvSpPr>
          <p:spPr>
            <a:xfrm>
              <a:off x="480219" y="1631694"/>
              <a:ext cx="2507317" cy="781062"/>
            </a:xfrm>
            <a:prstGeom prst="rect">
              <a:avLst/>
            </a:prstGeom>
            <a:noFill/>
          </p:spPr>
          <p:txBody>
            <a:bodyPr wrap="square" rtlCol="0">
              <a:spAutoFit/>
            </a:bodyPr>
            <a:lstStyle/>
            <a:p>
              <a:pPr marL="0" marR="0" lvl="0" indent="0" algn="ctr" defTabSz="41477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1414"/>
                  </a:solidFill>
                  <a:effectLst/>
                  <a:uLnTx/>
                  <a:uFillTx/>
                  <a:latin typeface="Roboto" panose="02000000000000000000" pitchFamily="2" charset="0"/>
                  <a:ea typeface="Roboto" panose="02000000000000000000" pitchFamily="2" charset="0"/>
                  <a:cs typeface="Roboto" panose="02000000000000000000" pitchFamily="2" charset="0"/>
                </a:rPr>
                <a:t>Bankers</a:t>
              </a:r>
            </a:p>
            <a:p>
              <a:pPr marL="0" marR="0" lvl="0" indent="0" algn="ctr" defTabSz="41477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141414"/>
                  </a:solidFill>
                  <a:effectLst/>
                  <a:uLnTx/>
                  <a:uFillTx/>
                  <a:latin typeface="Roboto" panose="02000000000000000000" pitchFamily="2" charset="0"/>
                  <a:ea typeface="Roboto" panose="02000000000000000000" pitchFamily="2" charset="0"/>
                  <a:cs typeface="Roboto" panose="02000000000000000000" pitchFamily="2" charset="0"/>
                </a:rPr>
                <a:t>Commercial banks, MFIs, postal banks, credit unions and banking associations</a:t>
              </a:r>
            </a:p>
          </p:txBody>
        </p:sp>
        <p:sp>
          <p:nvSpPr>
            <p:cNvPr id="17" name="Rectangle 16">
              <a:extLst>
                <a:ext uri="{FF2B5EF4-FFF2-40B4-BE49-F238E27FC236}">
                  <a16:creationId xmlns:a16="http://schemas.microsoft.com/office/drawing/2014/main" id="{98E22F95-AA5F-E28F-C33E-22EB1F5BF66C}"/>
                </a:ext>
              </a:extLst>
            </p:cNvPr>
            <p:cNvSpPr/>
            <p:nvPr/>
          </p:nvSpPr>
          <p:spPr>
            <a:xfrm>
              <a:off x="3366611" y="1649784"/>
              <a:ext cx="2136184" cy="613582"/>
            </a:xfrm>
            <a:prstGeom prst="rect">
              <a:avLst/>
            </a:prstGeom>
            <a:noFill/>
          </p:spPr>
          <p:txBody>
            <a:bodyPr wrap="square" rtlCol="0">
              <a:spAutoFit/>
            </a:bodyPr>
            <a:lstStyle/>
            <a:p>
              <a:pPr marL="0" marR="0" lvl="0" indent="0" algn="ctr" defTabSz="41477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1414"/>
                  </a:solidFill>
                  <a:effectLst/>
                  <a:uLnTx/>
                  <a:uFillTx/>
                  <a:latin typeface="Roboto" panose="02000000000000000000" pitchFamily="2" charset="0"/>
                  <a:ea typeface="Roboto" panose="02000000000000000000" pitchFamily="2" charset="0"/>
                  <a:cs typeface="Roboto" panose="02000000000000000000" pitchFamily="2" charset="0"/>
                </a:rPr>
                <a:t>Payment Processors</a:t>
              </a:r>
            </a:p>
            <a:p>
              <a:pPr marL="0" marR="0" lvl="0" indent="0" algn="ctr" defTabSz="41477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141414"/>
                  </a:solidFill>
                  <a:effectLst/>
                  <a:uLnTx/>
                  <a:uFillTx/>
                  <a:latin typeface="Roboto" panose="02000000000000000000" pitchFamily="2" charset="0"/>
                  <a:ea typeface="Roboto" panose="02000000000000000000" pitchFamily="2" charset="0"/>
                  <a:cs typeface="Roboto" panose="02000000000000000000" pitchFamily="2" charset="0"/>
                </a:rPr>
                <a:t>Gateways, </a:t>
              </a:r>
              <a:r>
                <a:rPr lang="en-US" sz="800" i="1" dirty="0">
                  <a:solidFill>
                    <a:srgbClr val="141414"/>
                  </a:solidFill>
                  <a:latin typeface="Roboto" panose="02000000000000000000" pitchFamily="2" charset="0"/>
                  <a:ea typeface="Roboto" panose="02000000000000000000" pitchFamily="2" charset="0"/>
                  <a:cs typeface="Roboto" panose="02000000000000000000" pitchFamily="2" charset="0"/>
                </a:rPr>
                <a:t>processors, and </a:t>
              </a:r>
              <a:r>
                <a:rPr kumimoji="0" lang="en-US" sz="800" b="0" i="1" u="none" strike="noStrike" kern="1200" cap="none" spc="0" normalizeH="0" baseline="0" noProof="0" dirty="0">
                  <a:ln>
                    <a:noFill/>
                  </a:ln>
                  <a:solidFill>
                    <a:srgbClr val="141414"/>
                  </a:solidFill>
                  <a:effectLst/>
                  <a:uLnTx/>
                  <a:uFillTx/>
                  <a:latin typeface="Roboto" panose="02000000000000000000" pitchFamily="2" charset="0"/>
                  <a:ea typeface="Roboto" panose="02000000000000000000" pitchFamily="2" charset="0"/>
                  <a:cs typeface="Roboto" panose="02000000000000000000" pitchFamily="2" charset="0"/>
                </a:rPr>
                <a:t>payment tech  providers</a:t>
              </a:r>
            </a:p>
          </p:txBody>
        </p:sp>
        <p:sp>
          <p:nvSpPr>
            <p:cNvPr id="19" name="Rectangle 18">
              <a:extLst>
                <a:ext uri="{FF2B5EF4-FFF2-40B4-BE49-F238E27FC236}">
                  <a16:creationId xmlns:a16="http://schemas.microsoft.com/office/drawing/2014/main" id="{06E6AA26-DFEE-B0E2-68FA-E4EF96701CE6}"/>
                </a:ext>
              </a:extLst>
            </p:cNvPr>
            <p:cNvSpPr/>
            <p:nvPr/>
          </p:nvSpPr>
          <p:spPr>
            <a:xfrm>
              <a:off x="637471" y="4524322"/>
              <a:ext cx="2136185" cy="613582"/>
            </a:xfrm>
            <a:prstGeom prst="rect">
              <a:avLst/>
            </a:prstGeom>
            <a:noFill/>
          </p:spPr>
          <p:txBody>
            <a:bodyPr wrap="square" rtlCol="0">
              <a:spAutoFit/>
            </a:bodyPr>
            <a:lstStyle/>
            <a:p>
              <a:pPr marL="0" marR="0" lvl="0" indent="0" algn="ctr" defTabSz="41477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1414"/>
                  </a:solidFill>
                  <a:effectLst/>
                  <a:uLnTx/>
                  <a:uFillTx/>
                  <a:latin typeface="Roboto" panose="02000000000000000000" pitchFamily="2" charset="0"/>
                  <a:ea typeface="Roboto" panose="02000000000000000000" pitchFamily="2" charset="0"/>
                  <a:cs typeface="Roboto" panose="02000000000000000000" pitchFamily="2" charset="0"/>
                </a:rPr>
                <a:t>Consultants</a:t>
              </a:r>
            </a:p>
            <a:p>
              <a:pPr marL="0" marR="0" lvl="0" indent="0" algn="ctr" defTabSz="41477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141414"/>
                  </a:solidFill>
                  <a:effectLst/>
                  <a:uLnTx/>
                  <a:uFillTx/>
                  <a:latin typeface="Roboto" panose="02000000000000000000" pitchFamily="2" charset="0"/>
                  <a:ea typeface="Roboto" panose="02000000000000000000" pitchFamily="2" charset="0"/>
                  <a:cs typeface="Roboto" panose="02000000000000000000" pitchFamily="2" charset="0"/>
                </a:rPr>
                <a:t>Big management firms, development , and individuals</a:t>
              </a:r>
            </a:p>
          </p:txBody>
        </p:sp>
        <p:sp>
          <p:nvSpPr>
            <p:cNvPr id="24" name="Rectangle 23">
              <a:extLst>
                <a:ext uri="{FF2B5EF4-FFF2-40B4-BE49-F238E27FC236}">
                  <a16:creationId xmlns:a16="http://schemas.microsoft.com/office/drawing/2014/main" id="{F815505B-C095-9AC0-930A-FD7088562AAB}"/>
                </a:ext>
              </a:extLst>
            </p:cNvPr>
            <p:cNvSpPr/>
            <p:nvPr/>
          </p:nvSpPr>
          <p:spPr>
            <a:xfrm>
              <a:off x="6050382" y="1675210"/>
              <a:ext cx="2136185" cy="613582"/>
            </a:xfrm>
            <a:prstGeom prst="rect">
              <a:avLst/>
            </a:prstGeom>
            <a:noFill/>
          </p:spPr>
          <p:txBody>
            <a:bodyPr wrap="square" rtlCol="0">
              <a:spAutoFit/>
            </a:bodyPr>
            <a:lstStyle/>
            <a:p>
              <a:pPr marL="0" marR="0" lvl="0" indent="0" algn="ctr" defTabSz="41477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1414"/>
                  </a:solidFill>
                  <a:effectLst/>
                  <a:uLnTx/>
                  <a:uFillTx/>
                  <a:latin typeface="Roboto" panose="02000000000000000000" pitchFamily="2" charset="0"/>
                  <a:ea typeface="Roboto" panose="02000000000000000000" pitchFamily="2" charset="0"/>
                  <a:cs typeface="Roboto" panose="02000000000000000000" pitchFamily="2" charset="0"/>
                </a:rPr>
                <a:t>Policymakers</a:t>
              </a:r>
            </a:p>
            <a:p>
              <a:pPr marL="0" marR="0" lvl="0" indent="0" algn="ctr" defTabSz="41477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141414"/>
                  </a:solidFill>
                  <a:effectLst/>
                  <a:uLnTx/>
                  <a:uFillTx/>
                  <a:latin typeface="Roboto" panose="02000000000000000000" pitchFamily="2" charset="0"/>
                  <a:ea typeface="Roboto" panose="02000000000000000000" pitchFamily="2" charset="0"/>
                  <a:cs typeface="Roboto" panose="02000000000000000000" pitchFamily="2" charset="0"/>
                </a:rPr>
                <a:t>Central banks, governments, and international organizations</a:t>
              </a:r>
            </a:p>
          </p:txBody>
        </p:sp>
        <p:sp>
          <p:nvSpPr>
            <p:cNvPr id="25" name="Rectangle 24">
              <a:extLst>
                <a:ext uri="{FF2B5EF4-FFF2-40B4-BE49-F238E27FC236}">
                  <a16:creationId xmlns:a16="http://schemas.microsoft.com/office/drawing/2014/main" id="{6F8D2E5D-FE1A-441A-1937-AED63A12F9FA}"/>
                </a:ext>
              </a:extLst>
            </p:cNvPr>
            <p:cNvSpPr/>
            <p:nvPr/>
          </p:nvSpPr>
          <p:spPr>
            <a:xfrm>
              <a:off x="3382781" y="4560617"/>
              <a:ext cx="2136185" cy="613582"/>
            </a:xfrm>
            <a:prstGeom prst="rect">
              <a:avLst/>
            </a:prstGeom>
            <a:noFill/>
          </p:spPr>
          <p:txBody>
            <a:bodyPr wrap="square" rtlCol="0">
              <a:spAutoFit/>
            </a:bodyPr>
            <a:lstStyle/>
            <a:p>
              <a:pPr marL="0" marR="0" lvl="0" indent="0" algn="ctr" defTabSz="41477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1414"/>
                  </a:solidFill>
                  <a:effectLst/>
                  <a:uLnTx/>
                  <a:uFillTx/>
                  <a:latin typeface="Roboto" panose="02000000000000000000" pitchFamily="2" charset="0"/>
                  <a:ea typeface="Roboto" panose="02000000000000000000" pitchFamily="2" charset="0"/>
                  <a:cs typeface="Roboto" panose="02000000000000000000" pitchFamily="2" charset="0"/>
                </a:rPr>
                <a:t>MNOs &amp; </a:t>
              </a:r>
              <a:r>
                <a:rPr kumimoji="0" lang="en-US" sz="1200" b="0" i="0" u="none" strike="noStrike" kern="1200" cap="none" spc="0" normalizeH="0" baseline="0" noProof="0" dirty="0" err="1">
                  <a:ln>
                    <a:noFill/>
                  </a:ln>
                  <a:solidFill>
                    <a:srgbClr val="141414"/>
                  </a:solidFill>
                  <a:effectLst/>
                  <a:uLnTx/>
                  <a:uFillTx/>
                  <a:latin typeface="Roboto" panose="02000000000000000000" pitchFamily="2" charset="0"/>
                  <a:ea typeface="Roboto" panose="02000000000000000000" pitchFamily="2" charset="0"/>
                  <a:cs typeface="Roboto" panose="02000000000000000000" pitchFamily="2" charset="0"/>
                </a:rPr>
                <a:t>Fintechs</a:t>
              </a:r>
              <a:endParaRPr kumimoji="0" lang="en-US" sz="1200" b="0" i="0" u="none" strike="noStrike" kern="1200" cap="none" spc="0" normalizeH="0" baseline="0" noProof="0" dirty="0">
                <a:ln>
                  <a:noFill/>
                </a:ln>
                <a:solidFill>
                  <a:srgbClr val="141414"/>
                </a:solidFill>
                <a:effectLst/>
                <a:uLnTx/>
                <a:uFillTx/>
                <a:latin typeface="Roboto" panose="02000000000000000000" pitchFamily="2" charset="0"/>
                <a:ea typeface="Roboto" panose="02000000000000000000" pitchFamily="2" charset="0"/>
                <a:cs typeface="Roboto" panose="02000000000000000000" pitchFamily="2" charset="0"/>
              </a:endParaRPr>
            </a:p>
            <a:p>
              <a:pPr marL="0" marR="0" lvl="0" indent="0" algn="ctr" defTabSz="41477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141414"/>
                  </a:solidFill>
                  <a:effectLst/>
                  <a:uLnTx/>
                  <a:uFillTx/>
                  <a:latin typeface="Roboto" panose="02000000000000000000" pitchFamily="2" charset="0"/>
                  <a:ea typeface="Roboto" panose="02000000000000000000" pitchFamily="2" charset="0"/>
                  <a:cs typeface="Roboto" panose="02000000000000000000" pitchFamily="2" charset="0"/>
                </a:rPr>
                <a:t>Telcos, </a:t>
              </a:r>
              <a:r>
                <a:rPr kumimoji="0" lang="en-US" sz="800" b="0" i="1" u="none" strike="noStrike" kern="1200" cap="none" spc="0" normalizeH="0" baseline="0" noProof="0" dirty="0" err="1">
                  <a:ln>
                    <a:noFill/>
                  </a:ln>
                  <a:solidFill>
                    <a:srgbClr val="141414"/>
                  </a:solidFill>
                  <a:effectLst/>
                  <a:uLnTx/>
                  <a:uFillTx/>
                  <a:latin typeface="Roboto" panose="02000000000000000000" pitchFamily="2" charset="0"/>
                  <a:ea typeface="Roboto" panose="02000000000000000000" pitchFamily="2" charset="0"/>
                  <a:cs typeface="Roboto" panose="02000000000000000000" pitchFamily="2" charset="0"/>
                </a:rPr>
                <a:t>emoney</a:t>
              </a:r>
              <a:r>
                <a:rPr kumimoji="0" lang="en-US" sz="800" b="0" i="1" u="none" strike="noStrike" kern="1200" cap="none" spc="0" normalizeH="0" baseline="0" noProof="0" dirty="0">
                  <a:ln>
                    <a:noFill/>
                  </a:ln>
                  <a:solidFill>
                    <a:srgbClr val="141414"/>
                  </a:solidFill>
                  <a:effectLst/>
                  <a:uLnTx/>
                  <a:uFillTx/>
                  <a:latin typeface="Roboto" panose="02000000000000000000" pitchFamily="2" charset="0"/>
                  <a:ea typeface="Roboto" panose="02000000000000000000" pitchFamily="2" charset="0"/>
                  <a:cs typeface="Roboto" panose="02000000000000000000" pitchFamily="2" charset="0"/>
                </a:rPr>
                <a:t> issuers, and payment </a:t>
              </a:r>
              <a:r>
                <a:rPr kumimoji="0" lang="en-US" sz="800" b="0" i="1" u="none" strike="noStrike" kern="1200" cap="none" spc="0" normalizeH="0" baseline="0" noProof="0" dirty="0" err="1">
                  <a:ln>
                    <a:noFill/>
                  </a:ln>
                  <a:solidFill>
                    <a:srgbClr val="141414"/>
                  </a:solidFill>
                  <a:effectLst/>
                  <a:uLnTx/>
                  <a:uFillTx/>
                  <a:latin typeface="Roboto" panose="02000000000000000000" pitchFamily="2" charset="0"/>
                  <a:ea typeface="Roboto" panose="02000000000000000000" pitchFamily="2" charset="0"/>
                  <a:cs typeface="Roboto" panose="02000000000000000000" pitchFamily="2" charset="0"/>
                </a:rPr>
                <a:t>fintechs</a:t>
              </a:r>
              <a:endParaRPr kumimoji="0" lang="en-US" sz="800" b="0" i="1" u="none" strike="noStrike" kern="1200" cap="none" spc="0" normalizeH="0" baseline="0" noProof="0" dirty="0">
                <a:ln>
                  <a:noFill/>
                </a:ln>
                <a:solidFill>
                  <a:srgbClr val="141414"/>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6" name="Rectangle 25">
              <a:extLst>
                <a:ext uri="{FF2B5EF4-FFF2-40B4-BE49-F238E27FC236}">
                  <a16:creationId xmlns:a16="http://schemas.microsoft.com/office/drawing/2014/main" id="{9CECA59F-197B-FB15-55E3-1E0695C50F7A}"/>
                </a:ext>
              </a:extLst>
            </p:cNvPr>
            <p:cNvSpPr/>
            <p:nvPr/>
          </p:nvSpPr>
          <p:spPr>
            <a:xfrm>
              <a:off x="6010667" y="4540400"/>
              <a:ext cx="2136185" cy="613582"/>
            </a:xfrm>
            <a:prstGeom prst="rect">
              <a:avLst/>
            </a:prstGeom>
            <a:noFill/>
          </p:spPr>
          <p:txBody>
            <a:bodyPr wrap="square" rtlCol="0">
              <a:spAutoFit/>
            </a:bodyPr>
            <a:lstStyle/>
            <a:p>
              <a:pPr marL="0" marR="0" lvl="0" indent="0" algn="ctr" defTabSz="41477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41414"/>
                  </a:solidFill>
                  <a:effectLst/>
                  <a:uLnTx/>
                  <a:uFillTx/>
                  <a:latin typeface="Roboto" panose="02000000000000000000" pitchFamily="2" charset="0"/>
                  <a:ea typeface="Roboto" panose="02000000000000000000" pitchFamily="2" charset="0"/>
                  <a:cs typeface="Roboto" panose="02000000000000000000" pitchFamily="2" charset="0"/>
                </a:rPr>
                <a:t>National Switches</a:t>
              </a:r>
            </a:p>
            <a:p>
              <a:pPr marL="0" marR="0" lvl="0" indent="0" algn="ctr" defTabSz="414772"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141414"/>
                  </a:solidFill>
                  <a:effectLst/>
                  <a:uLnTx/>
                  <a:uFillTx/>
                  <a:latin typeface="Roboto" panose="02000000000000000000" pitchFamily="2" charset="0"/>
                  <a:ea typeface="Roboto" panose="02000000000000000000" pitchFamily="2" charset="0"/>
                  <a:cs typeface="Roboto" panose="02000000000000000000" pitchFamily="2" charset="0"/>
                </a:rPr>
                <a:t>National payments systems  operators</a:t>
              </a:r>
            </a:p>
          </p:txBody>
        </p:sp>
        <p:sp>
          <p:nvSpPr>
            <p:cNvPr id="27" name="Rectangle 26">
              <a:extLst>
                <a:ext uri="{FF2B5EF4-FFF2-40B4-BE49-F238E27FC236}">
                  <a16:creationId xmlns:a16="http://schemas.microsoft.com/office/drawing/2014/main" id="{C4C6C321-ED14-AC53-8BC2-A25671F9E302}"/>
                </a:ext>
              </a:extLst>
            </p:cNvPr>
            <p:cNvSpPr/>
            <p:nvPr/>
          </p:nvSpPr>
          <p:spPr>
            <a:xfrm>
              <a:off x="448442" y="1662575"/>
              <a:ext cx="2532736" cy="2681460"/>
            </a:xfrm>
            <a:prstGeom prst="rect">
              <a:avLst/>
            </a:prstGeom>
            <a:noFill/>
            <a:ln w="19050">
              <a:solidFill>
                <a:srgbClr val="C61E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47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ofia Pro Light"/>
                <a:ea typeface="+mn-ea"/>
                <a:cs typeface="+mn-cs"/>
              </a:endParaRPr>
            </a:p>
          </p:txBody>
        </p:sp>
        <p:sp>
          <p:nvSpPr>
            <p:cNvPr id="29" name="Rectangle 28">
              <a:extLst>
                <a:ext uri="{FF2B5EF4-FFF2-40B4-BE49-F238E27FC236}">
                  <a16:creationId xmlns:a16="http://schemas.microsoft.com/office/drawing/2014/main" id="{415B0490-0EA8-E036-1BC2-59A5AEC27BC6}"/>
                </a:ext>
              </a:extLst>
            </p:cNvPr>
            <p:cNvSpPr/>
            <p:nvPr/>
          </p:nvSpPr>
          <p:spPr>
            <a:xfrm>
              <a:off x="3167319" y="1670829"/>
              <a:ext cx="2510727" cy="2681460"/>
            </a:xfrm>
            <a:prstGeom prst="rect">
              <a:avLst/>
            </a:prstGeom>
            <a:noFill/>
            <a:ln w="19050">
              <a:solidFill>
                <a:srgbClr val="C61E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47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fia Pro Light"/>
                <a:ea typeface="+mn-ea"/>
                <a:cs typeface="+mn-cs"/>
              </a:endParaRPr>
            </a:p>
          </p:txBody>
        </p:sp>
        <p:sp>
          <p:nvSpPr>
            <p:cNvPr id="30" name="Rectangle 29">
              <a:extLst>
                <a:ext uri="{FF2B5EF4-FFF2-40B4-BE49-F238E27FC236}">
                  <a16:creationId xmlns:a16="http://schemas.microsoft.com/office/drawing/2014/main" id="{9022403E-25C2-AA72-A10B-47184D3AC446}"/>
                </a:ext>
              </a:extLst>
            </p:cNvPr>
            <p:cNvSpPr/>
            <p:nvPr/>
          </p:nvSpPr>
          <p:spPr>
            <a:xfrm>
              <a:off x="440536" y="4541657"/>
              <a:ext cx="2510727" cy="2681460"/>
            </a:xfrm>
            <a:prstGeom prst="rect">
              <a:avLst/>
            </a:prstGeom>
            <a:noFill/>
            <a:ln w="19050">
              <a:solidFill>
                <a:srgbClr val="C61E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47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fia Pro Light"/>
                <a:ea typeface="+mn-ea"/>
                <a:cs typeface="+mn-cs"/>
              </a:endParaRPr>
            </a:p>
          </p:txBody>
        </p:sp>
        <p:sp>
          <p:nvSpPr>
            <p:cNvPr id="34" name="Rectangle 33">
              <a:extLst>
                <a:ext uri="{FF2B5EF4-FFF2-40B4-BE49-F238E27FC236}">
                  <a16:creationId xmlns:a16="http://schemas.microsoft.com/office/drawing/2014/main" id="{3651E9FE-1817-3404-B981-8D53CCDE363A}"/>
                </a:ext>
              </a:extLst>
            </p:cNvPr>
            <p:cNvSpPr/>
            <p:nvPr/>
          </p:nvSpPr>
          <p:spPr>
            <a:xfrm>
              <a:off x="5861979" y="1675832"/>
              <a:ext cx="2510727" cy="2681460"/>
            </a:xfrm>
            <a:prstGeom prst="rect">
              <a:avLst/>
            </a:prstGeom>
            <a:noFill/>
            <a:ln w="19050">
              <a:solidFill>
                <a:srgbClr val="C61E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47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fia Pro Light"/>
                <a:ea typeface="+mn-ea"/>
                <a:cs typeface="+mn-cs"/>
              </a:endParaRPr>
            </a:p>
          </p:txBody>
        </p:sp>
        <p:sp>
          <p:nvSpPr>
            <p:cNvPr id="36" name="Rectangle 35">
              <a:extLst>
                <a:ext uri="{FF2B5EF4-FFF2-40B4-BE49-F238E27FC236}">
                  <a16:creationId xmlns:a16="http://schemas.microsoft.com/office/drawing/2014/main" id="{B69C0E6C-F8C6-8E0C-B55A-77985AAD6591}"/>
                </a:ext>
              </a:extLst>
            </p:cNvPr>
            <p:cNvSpPr/>
            <p:nvPr/>
          </p:nvSpPr>
          <p:spPr>
            <a:xfrm>
              <a:off x="3175197" y="4537951"/>
              <a:ext cx="2472167" cy="2681460"/>
            </a:xfrm>
            <a:prstGeom prst="rect">
              <a:avLst/>
            </a:prstGeom>
            <a:noFill/>
            <a:ln w="19050">
              <a:solidFill>
                <a:srgbClr val="C61E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47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fia Pro Light"/>
                <a:ea typeface="+mn-ea"/>
                <a:cs typeface="+mn-cs"/>
              </a:endParaRPr>
            </a:p>
          </p:txBody>
        </p:sp>
        <p:sp>
          <p:nvSpPr>
            <p:cNvPr id="37" name="Rectangle 36">
              <a:extLst>
                <a:ext uri="{FF2B5EF4-FFF2-40B4-BE49-F238E27FC236}">
                  <a16:creationId xmlns:a16="http://schemas.microsoft.com/office/drawing/2014/main" id="{A8441D39-0765-3012-A8DF-B8364FEA58B8}"/>
                </a:ext>
              </a:extLst>
            </p:cNvPr>
            <p:cNvSpPr/>
            <p:nvPr/>
          </p:nvSpPr>
          <p:spPr>
            <a:xfrm>
              <a:off x="5863537" y="4544185"/>
              <a:ext cx="2510727" cy="2681460"/>
            </a:xfrm>
            <a:prstGeom prst="rect">
              <a:avLst/>
            </a:prstGeom>
            <a:noFill/>
            <a:ln w="19050">
              <a:solidFill>
                <a:srgbClr val="C61E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47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fia Pro Light"/>
                <a:ea typeface="+mn-ea"/>
                <a:cs typeface="+mn-cs"/>
              </a:endParaRPr>
            </a:p>
          </p:txBody>
        </p:sp>
        <p:pic>
          <p:nvPicPr>
            <p:cNvPr id="38" name="Picture 84" descr="Lesotho Post Bank">
              <a:extLst>
                <a:ext uri="{FF2B5EF4-FFF2-40B4-BE49-F238E27FC236}">
                  <a16:creationId xmlns:a16="http://schemas.microsoft.com/office/drawing/2014/main" id="{3A880AF6-2C82-1971-BCF6-974B90EB7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419" y="2645074"/>
              <a:ext cx="536606" cy="22269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86" descr="BK Group Plc (BOK.rw) - AfricanFinancials">
              <a:extLst>
                <a:ext uri="{FF2B5EF4-FFF2-40B4-BE49-F238E27FC236}">
                  <a16:creationId xmlns:a16="http://schemas.microsoft.com/office/drawing/2014/main" id="{B60B5FEC-FA0C-43CB-2659-7FEBFC1C6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0306" y="2132963"/>
              <a:ext cx="721692" cy="72169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90" descr="FINCA Uganda">
              <a:extLst>
                <a:ext uri="{FF2B5EF4-FFF2-40B4-BE49-F238E27FC236}">
                  <a16:creationId xmlns:a16="http://schemas.microsoft.com/office/drawing/2014/main" id="{91176275-9C7E-2A35-D0CC-9465273E01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8333" y="3205593"/>
              <a:ext cx="526975" cy="25959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92">
              <a:extLst>
                <a:ext uri="{FF2B5EF4-FFF2-40B4-BE49-F238E27FC236}">
                  <a16:creationId xmlns:a16="http://schemas.microsoft.com/office/drawing/2014/main" id="{3F68D9F7-82F0-1036-7A10-4C6ACC3A61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2674" y="2353920"/>
              <a:ext cx="481908" cy="23702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6" descr="Fidelity Bank Ghana branches location and contacts ▷ YEN.COM.GH">
              <a:extLst>
                <a:ext uri="{FF2B5EF4-FFF2-40B4-BE49-F238E27FC236}">
                  <a16:creationId xmlns:a16="http://schemas.microsoft.com/office/drawing/2014/main" id="{F9E42CD9-18EA-92AC-54B1-B2412F002A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454" y="2829911"/>
              <a:ext cx="767348" cy="40354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8" descr="Stanbic IBTC offers enhanced school fees payment solutions">
              <a:extLst>
                <a:ext uri="{FF2B5EF4-FFF2-40B4-BE49-F238E27FC236}">
                  <a16:creationId xmlns:a16="http://schemas.microsoft.com/office/drawing/2014/main" id="{98763829-14FF-B9CB-43A3-0AB7A0C9A3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985" y="2329529"/>
              <a:ext cx="712674" cy="33859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10" descr="Zambia National Commercial Bank Plc (ZANACO.zm) - AfricanFinancials">
              <a:extLst>
                <a:ext uri="{FF2B5EF4-FFF2-40B4-BE49-F238E27FC236}">
                  <a16:creationId xmlns:a16="http://schemas.microsoft.com/office/drawing/2014/main" id="{2A338CF8-B1FC-1722-AC25-A3FEB3D3481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8591" b="22988"/>
            <a:stretch/>
          </p:blipFill>
          <p:spPr bwMode="auto">
            <a:xfrm>
              <a:off x="571930" y="2642948"/>
              <a:ext cx="582921" cy="27106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98" descr="HSBC down? Current problems and issues | Downdetector">
              <a:extLst>
                <a:ext uri="{FF2B5EF4-FFF2-40B4-BE49-F238E27FC236}">
                  <a16:creationId xmlns:a16="http://schemas.microsoft.com/office/drawing/2014/main" id="{3F4D4940-4FCE-BAF8-E131-967378B6B3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45084" y="2717667"/>
              <a:ext cx="572550" cy="12588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8" descr="Awash International Bank | LinkedIn">
              <a:extLst>
                <a:ext uri="{FF2B5EF4-FFF2-40B4-BE49-F238E27FC236}">
                  <a16:creationId xmlns:a16="http://schemas.microsoft.com/office/drawing/2014/main" id="{93DD0A9A-6794-5C50-AEC3-13F99D9DA42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38817" b="38635"/>
            <a:stretch/>
          </p:blipFill>
          <p:spPr bwMode="auto">
            <a:xfrm>
              <a:off x="1402752" y="2973648"/>
              <a:ext cx="674685" cy="15212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94" descr="Standard Chartered - Wikipedia, la enciclopedia libre">
              <a:extLst>
                <a:ext uri="{FF2B5EF4-FFF2-40B4-BE49-F238E27FC236}">
                  <a16:creationId xmlns:a16="http://schemas.microsoft.com/office/drawing/2014/main" id="{4357BEA3-E380-2DCA-2F79-0295EDB3F4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69473" y="2958461"/>
              <a:ext cx="407548" cy="156970"/>
            </a:xfrm>
            <a:prstGeom prst="rect">
              <a:avLst/>
            </a:prstGeom>
            <a:noFill/>
            <a:extLst>
              <a:ext uri="{909E8E84-426E-40DD-AFC4-6F175D3DCCD1}">
                <a14:hiddenFill xmlns:a14="http://schemas.microsoft.com/office/drawing/2010/main">
                  <a:solidFill>
                    <a:srgbClr val="FFFFFF"/>
                  </a:solidFill>
                </a14:hiddenFill>
              </a:ext>
            </a:extLst>
          </p:spPr>
        </p:pic>
        <p:sp>
          <p:nvSpPr>
            <p:cNvPr id="48" name="AutoShape 4" descr="Equity Bank Rebrands With A New Logo and Identity | Simpaul Design">
              <a:extLst>
                <a:ext uri="{FF2B5EF4-FFF2-40B4-BE49-F238E27FC236}">
                  <a16:creationId xmlns:a16="http://schemas.microsoft.com/office/drawing/2014/main" id="{37B75EE6-2E32-3DB5-7135-64C05A433A6E}"/>
                </a:ext>
              </a:extLst>
            </p:cNvPr>
            <p:cNvSpPr>
              <a:spLocks noChangeAspect="1" noChangeArrowheads="1"/>
            </p:cNvSpPr>
            <p:nvPr/>
          </p:nvSpPr>
          <p:spPr bwMode="auto">
            <a:xfrm>
              <a:off x="6574735" y="4532074"/>
              <a:ext cx="335986" cy="33598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marL="0" marR="0" lvl="0" indent="0" algn="l" defTabSz="4147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41414"/>
                </a:solidFill>
                <a:effectLst/>
                <a:uLnTx/>
                <a:uFillTx/>
                <a:latin typeface="Sofia Pro Light"/>
                <a:ea typeface="+mn-ea"/>
                <a:cs typeface="+mn-cs"/>
              </a:endParaRPr>
            </a:p>
          </p:txBody>
        </p:sp>
        <p:pic>
          <p:nvPicPr>
            <p:cNvPr id="49" name="Picture 48">
              <a:extLst>
                <a:ext uri="{FF2B5EF4-FFF2-40B4-BE49-F238E27FC236}">
                  <a16:creationId xmlns:a16="http://schemas.microsoft.com/office/drawing/2014/main" id="{39E2AA23-391D-0840-F09B-65EC96239AB0}"/>
                </a:ext>
              </a:extLst>
            </p:cNvPr>
            <p:cNvPicPr>
              <a:picLocks noChangeAspect="1"/>
            </p:cNvPicPr>
            <p:nvPr/>
          </p:nvPicPr>
          <p:blipFill rotWithShape="1">
            <a:blip r:embed="rId13"/>
            <a:srcRect t="22806" b="24949"/>
            <a:stretch/>
          </p:blipFill>
          <p:spPr>
            <a:xfrm>
              <a:off x="2272676" y="3249260"/>
              <a:ext cx="409773" cy="180445"/>
            </a:xfrm>
            <a:prstGeom prst="rect">
              <a:avLst/>
            </a:prstGeom>
          </p:spPr>
        </p:pic>
        <p:pic>
          <p:nvPicPr>
            <p:cNvPr id="50" name="Picture 49">
              <a:extLst>
                <a:ext uri="{FF2B5EF4-FFF2-40B4-BE49-F238E27FC236}">
                  <a16:creationId xmlns:a16="http://schemas.microsoft.com/office/drawing/2014/main" id="{08A40E5C-DB2C-76D8-AFF8-CBFE8420D52B}"/>
                </a:ext>
              </a:extLst>
            </p:cNvPr>
            <p:cNvPicPr>
              <a:picLocks noChangeAspect="1"/>
            </p:cNvPicPr>
            <p:nvPr/>
          </p:nvPicPr>
          <p:blipFill rotWithShape="1">
            <a:blip r:embed="rId14"/>
            <a:srcRect t="28342" b="33473"/>
            <a:stretch/>
          </p:blipFill>
          <p:spPr>
            <a:xfrm>
              <a:off x="525624" y="3205593"/>
              <a:ext cx="653536" cy="249554"/>
            </a:xfrm>
            <a:prstGeom prst="rect">
              <a:avLst/>
            </a:prstGeom>
          </p:spPr>
        </p:pic>
        <p:pic>
          <p:nvPicPr>
            <p:cNvPr id="51" name="Picture 54">
              <a:extLst>
                <a:ext uri="{FF2B5EF4-FFF2-40B4-BE49-F238E27FC236}">
                  <a16:creationId xmlns:a16="http://schemas.microsoft.com/office/drawing/2014/main" id="{0EFBE511-0022-C693-C972-9723AA10872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06936" y="2492724"/>
              <a:ext cx="568037" cy="11188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6">
              <a:extLst>
                <a:ext uri="{FF2B5EF4-FFF2-40B4-BE49-F238E27FC236}">
                  <a16:creationId xmlns:a16="http://schemas.microsoft.com/office/drawing/2014/main" id="{143F905C-7D87-F4FB-21D8-DDFA26B5F7C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64765" y="2403766"/>
              <a:ext cx="539733" cy="30225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8" descr="3G Direct Pay Is Now Direct Pay Online Group - Direct Pay Online">
              <a:extLst>
                <a:ext uri="{FF2B5EF4-FFF2-40B4-BE49-F238E27FC236}">
                  <a16:creationId xmlns:a16="http://schemas.microsoft.com/office/drawing/2014/main" id="{3D7115C8-E3F3-6532-1846-8F2678F7357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49255" y="2918697"/>
              <a:ext cx="580025" cy="38116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60" descr="Premier Switch Solutions">
              <a:extLst>
                <a:ext uri="{FF2B5EF4-FFF2-40B4-BE49-F238E27FC236}">
                  <a16:creationId xmlns:a16="http://schemas.microsoft.com/office/drawing/2014/main" id="{60C93168-69E0-ACBF-6F8A-085CC96081A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50355" y="3312593"/>
              <a:ext cx="336941" cy="17733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2" descr="Interswitch - Crunchbase Company Profile &amp; Funding">
              <a:extLst>
                <a:ext uri="{FF2B5EF4-FFF2-40B4-BE49-F238E27FC236}">
                  <a16:creationId xmlns:a16="http://schemas.microsoft.com/office/drawing/2014/main" id="{B089F130-A523-B4AC-0D5E-F7AE65DCA1B8}"/>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t="36742" b="36525"/>
            <a:stretch/>
          </p:blipFill>
          <p:spPr bwMode="auto">
            <a:xfrm>
              <a:off x="3285826" y="3303933"/>
              <a:ext cx="802077" cy="21442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0" descr="Verifone-Logo -">
              <a:extLst>
                <a:ext uri="{FF2B5EF4-FFF2-40B4-BE49-F238E27FC236}">
                  <a16:creationId xmlns:a16="http://schemas.microsoft.com/office/drawing/2014/main" id="{C66505B0-433C-DDEC-6381-E8553CFEAF92}"/>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36895" b="42566"/>
            <a:stretch/>
          </p:blipFill>
          <p:spPr bwMode="auto">
            <a:xfrm>
              <a:off x="3366597" y="2775447"/>
              <a:ext cx="536069" cy="11010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Paysys Labs (@paysyslabs) | Twitter">
              <a:extLst>
                <a:ext uri="{FF2B5EF4-FFF2-40B4-BE49-F238E27FC236}">
                  <a16:creationId xmlns:a16="http://schemas.microsoft.com/office/drawing/2014/main" id="{231D4C64-8020-1A13-75D7-5790A7D2CF7F}"/>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t="31299" b="30684"/>
            <a:stretch/>
          </p:blipFill>
          <p:spPr bwMode="auto">
            <a:xfrm>
              <a:off x="4992514" y="2984400"/>
              <a:ext cx="437812" cy="16644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8" descr="Ericsson-Logo-ver-2 — EU Studies and Career Fair Site">
              <a:extLst>
                <a:ext uri="{FF2B5EF4-FFF2-40B4-BE49-F238E27FC236}">
                  <a16:creationId xmlns:a16="http://schemas.microsoft.com/office/drawing/2014/main" id="{3F174673-BA96-A723-6F30-FFC30D7CA2E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92769" y="2637481"/>
              <a:ext cx="560054" cy="30950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a:extLst>
                <a:ext uri="{FF2B5EF4-FFF2-40B4-BE49-F238E27FC236}">
                  <a16:creationId xmlns:a16="http://schemas.microsoft.com/office/drawing/2014/main" id="{36323EA3-E6DB-C54D-9129-48CCA89B398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208706" y="3358725"/>
              <a:ext cx="505857" cy="13120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14" descr="Cellulant Co-founders Selected to Join Prestigious Global High Impact  Entrepreneurs Network">
              <a:extLst>
                <a:ext uri="{FF2B5EF4-FFF2-40B4-BE49-F238E27FC236}">
                  <a16:creationId xmlns:a16="http://schemas.microsoft.com/office/drawing/2014/main" id="{7F4C1224-BF47-268A-DA3B-92D9A4FF3C7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000257" y="2701534"/>
              <a:ext cx="492809" cy="18140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18" descr="Upland Software | LinkedIn">
              <a:extLst>
                <a:ext uri="{FF2B5EF4-FFF2-40B4-BE49-F238E27FC236}">
                  <a16:creationId xmlns:a16="http://schemas.microsoft.com/office/drawing/2014/main" id="{7E95FFCD-CC80-DF5B-C444-24EDD325F5E9}"/>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t="22824" b="26470"/>
            <a:stretch/>
          </p:blipFill>
          <p:spPr bwMode="auto">
            <a:xfrm>
              <a:off x="3348350" y="2991334"/>
              <a:ext cx="489472" cy="24819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6">
              <a:extLst>
                <a:ext uri="{FF2B5EF4-FFF2-40B4-BE49-F238E27FC236}">
                  <a16:creationId xmlns:a16="http://schemas.microsoft.com/office/drawing/2014/main" id="{79247A0C-D33B-FBF4-A3BB-B0B080994490}"/>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66728" y="2457700"/>
              <a:ext cx="536069" cy="204217"/>
            </a:xfrm>
            <a:prstGeom prst="rect">
              <a:avLst/>
            </a:prstGeom>
            <a:noFill/>
            <a:extLst>
              <a:ext uri="{909E8E84-426E-40DD-AFC4-6F175D3DCCD1}">
                <a14:hiddenFill xmlns:a14="http://schemas.microsoft.com/office/drawing/2010/main">
                  <a:solidFill>
                    <a:srgbClr val="FFFFFF"/>
                  </a:solidFill>
                </a14:hiddenFill>
              </a:ext>
            </a:extLst>
          </p:spPr>
        </p:pic>
        <p:sp>
          <p:nvSpPr>
            <p:cNvPr id="63" name="Oval 62">
              <a:extLst>
                <a:ext uri="{FF2B5EF4-FFF2-40B4-BE49-F238E27FC236}">
                  <a16:creationId xmlns:a16="http://schemas.microsoft.com/office/drawing/2014/main" id="{2C43CC22-5920-4F40-B49F-9C3E98E27A9B}"/>
                </a:ext>
              </a:extLst>
            </p:cNvPr>
            <p:cNvSpPr/>
            <p:nvPr/>
          </p:nvSpPr>
          <p:spPr>
            <a:xfrm>
              <a:off x="2631049" y="6882413"/>
              <a:ext cx="422104" cy="4147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4772" rtl="0" eaLnBrk="1" fontAlgn="auto" latinLnBrk="0" hangingPunct="1">
                <a:lnSpc>
                  <a:spcPct val="100000"/>
                </a:lnSpc>
                <a:spcBef>
                  <a:spcPts val="0"/>
                </a:spcBef>
                <a:spcAft>
                  <a:spcPts val="0"/>
                </a:spcAft>
                <a:buClrTx/>
                <a:buSzTx/>
                <a:buFontTx/>
                <a:buNone/>
                <a:tabLst/>
                <a:defRPr/>
              </a:pPr>
              <a:r>
                <a:rPr kumimoji="0" lang="es-ES" sz="907" b="1" i="0" u="none" strike="noStrike" kern="1200" cap="none" spc="0" normalizeH="0" baseline="0" noProof="0">
                  <a:ln>
                    <a:noFill/>
                  </a:ln>
                  <a:solidFill>
                    <a:prstClr val="white"/>
                  </a:solidFill>
                  <a:effectLst/>
                  <a:uLnTx/>
                  <a:uFillTx/>
                  <a:latin typeface="Sofia Pro Light"/>
                  <a:ea typeface="+mn-ea"/>
                  <a:cs typeface="+mn-cs"/>
                </a:rPr>
                <a:t>11%</a:t>
              </a:r>
              <a:endParaRPr kumimoji="0" lang="en-US" sz="907" b="1" i="0" u="none" strike="noStrike" kern="1200" cap="none" spc="0" normalizeH="0" baseline="0" noProof="0">
                <a:ln>
                  <a:noFill/>
                </a:ln>
                <a:solidFill>
                  <a:prstClr val="white"/>
                </a:solidFill>
                <a:effectLst/>
                <a:uLnTx/>
                <a:uFillTx/>
                <a:latin typeface="Sofia Pro Light"/>
                <a:ea typeface="+mn-ea"/>
                <a:cs typeface="+mn-cs"/>
              </a:endParaRPr>
            </a:p>
          </p:txBody>
        </p:sp>
        <p:sp>
          <p:nvSpPr>
            <p:cNvPr id="64" name="Oval 63">
              <a:extLst>
                <a:ext uri="{FF2B5EF4-FFF2-40B4-BE49-F238E27FC236}">
                  <a16:creationId xmlns:a16="http://schemas.microsoft.com/office/drawing/2014/main" id="{0B72613A-B241-AFAA-EDCE-4B521FD73DBF}"/>
                </a:ext>
              </a:extLst>
            </p:cNvPr>
            <p:cNvSpPr/>
            <p:nvPr/>
          </p:nvSpPr>
          <p:spPr>
            <a:xfrm>
              <a:off x="5373612" y="4058443"/>
              <a:ext cx="422104" cy="4147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4772" rtl="0" eaLnBrk="1" fontAlgn="auto" latinLnBrk="0" hangingPunct="1">
                <a:lnSpc>
                  <a:spcPct val="100000"/>
                </a:lnSpc>
                <a:spcBef>
                  <a:spcPts val="0"/>
                </a:spcBef>
                <a:spcAft>
                  <a:spcPts val="0"/>
                </a:spcAft>
                <a:buClrTx/>
                <a:buSzTx/>
                <a:buFontTx/>
                <a:buNone/>
                <a:tabLst/>
                <a:defRPr/>
              </a:pPr>
              <a:r>
                <a:rPr kumimoji="0" lang="es-ES" sz="907" b="1" i="0" u="none" strike="noStrike" kern="1200" cap="none" spc="0" normalizeH="0" baseline="0" noProof="0">
                  <a:ln>
                    <a:noFill/>
                  </a:ln>
                  <a:solidFill>
                    <a:prstClr val="white"/>
                  </a:solidFill>
                  <a:effectLst/>
                  <a:uLnTx/>
                  <a:uFillTx/>
                  <a:latin typeface="Sofia Pro Light"/>
                  <a:ea typeface="+mn-ea"/>
                  <a:cs typeface="+mn-cs"/>
                </a:rPr>
                <a:t>21%</a:t>
              </a:r>
              <a:endParaRPr kumimoji="0" lang="en-US" sz="907" b="1" i="0" u="none" strike="noStrike" kern="1200" cap="none" spc="0" normalizeH="0" baseline="0" noProof="0">
                <a:ln>
                  <a:noFill/>
                </a:ln>
                <a:solidFill>
                  <a:prstClr val="white"/>
                </a:solidFill>
                <a:effectLst/>
                <a:uLnTx/>
                <a:uFillTx/>
                <a:latin typeface="Sofia Pro Light"/>
                <a:ea typeface="+mn-ea"/>
                <a:cs typeface="+mn-cs"/>
              </a:endParaRPr>
            </a:p>
          </p:txBody>
        </p:sp>
        <p:sp>
          <p:nvSpPr>
            <p:cNvPr id="65" name="Oval 64">
              <a:extLst>
                <a:ext uri="{FF2B5EF4-FFF2-40B4-BE49-F238E27FC236}">
                  <a16:creationId xmlns:a16="http://schemas.microsoft.com/office/drawing/2014/main" id="{9D292A9C-0638-24C9-3325-1B7A6F68E3F4}"/>
                </a:ext>
              </a:extLst>
            </p:cNvPr>
            <p:cNvSpPr/>
            <p:nvPr/>
          </p:nvSpPr>
          <p:spPr>
            <a:xfrm>
              <a:off x="2610038" y="4023681"/>
              <a:ext cx="422104" cy="4147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4772" rtl="0" eaLnBrk="1" fontAlgn="auto" latinLnBrk="0" hangingPunct="1">
                <a:lnSpc>
                  <a:spcPct val="100000"/>
                </a:lnSpc>
                <a:spcBef>
                  <a:spcPts val="0"/>
                </a:spcBef>
                <a:spcAft>
                  <a:spcPts val="0"/>
                </a:spcAft>
                <a:buClrTx/>
                <a:buSzTx/>
                <a:buFontTx/>
                <a:buNone/>
                <a:tabLst/>
                <a:defRPr/>
              </a:pPr>
              <a:r>
                <a:rPr kumimoji="0" lang="es-ES" sz="907" b="1" i="0" u="none" strike="noStrike" kern="1200" cap="none" spc="0" normalizeH="0" baseline="0" noProof="0">
                  <a:ln>
                    <a:noFill/>
                  </a:ln>
                  <a:solidFill>
                    <a:prstClr val="white"/>
                  </a:solidFill>
                  <a:effectLst/>
                  <a:uLnTx/>
                  <a:uFillTx/>
                  <a:latin typeface="Sofia Pro Light"/>
                  <a:ea typeface="+mn-ea"/>
                  <a:cs typeface="+mn-cs"/>
                </a:rPr>
                <a:t>27%</a:t>
              </a:r>
              <a:endParaRPr kumimoji="0" lang="en-US" sz="907" b="1" i="0" u="none" strike="noStrike" kern="1200" cap="none" spc="0" normalizeH="0" baseline="0" noProof="0">
                <a:ln>
                  <a:noFill/>
                </a:ln>
                <a:solidFill>
                  <a:prstClr val="white"/>
                </a:solidFill>
                <a:effectLst/>
                <a:uLnTx/>
                <a:uFillTx/>
                <a:latin typeface="Sofia Pro Light"/>
                <a:ea typeface="+mn-ea"/>
                <a:cs typeface="+mn-cs"/>
              </a:endParaRPr>
            </a:p>
          </p:txBody>
        </p:sp>
        <p:sp>
          <p:nvSpPr>
            <p:cNvPr id="66" name="Oval 65">
              <a:extLst>
                <a:ext uri="{FF2B5EF4-FFF2-40B4-BE49-F238E27FC236}">
                  <a16:creationId xmlns:a16="http://schemas.microsoft.com/office/drawing/2014/main" id="{9CBC0C6C-9419-5085-1A7E-D81F0ED08690}"/>
                </a:ext>
              </a:extLst>
            </p:cNvPr>
            <p:cNvSpPr/>
            <p:nvPr/>
          </p:nvSpPr>
          <p:spPr>
            <a:xfrm>
              <a:off x="8071622" y="6909135"/>
              <a:ext cx="422104" cy="4147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4772" rtl="0" eaLnBrk="1" fontAlgn="auto" latinLnBrk="0" hangingPunct="1">
                <a:lnSpc>
                  <a:spcPct val="100000"/>
                </a:lnSpc>
                <a:spcBef>
                  <a:spcPts val="0"/>
                </a:spcBef>
                <a:spcAft>
                  <a:spcPts val="0"/>
                </a:spcAft>
                <a:buClrTx/>
                <a:buSzTx/>
                <a:buFontTx/>
                <a:buNone/>
                <a:tabLst/>
                <a:defRPr/>
              </a:pPr>
              <a:r>
                <a:rPr kumimoji="0" lang="es-ES" sz="907" b="1" i="0" u="none" strike="noStrike" kern="1200" cap="none" spc="0" normalizeH="0" baseline="0" noProof="0">
                  <a:ln>
                    <a:noFill/>
                  </a:ln>
                  <a:solidFill>
                    <a:prstClr val="white"/>
                  </a:solidFill>
                  <a:effectLst/>
                  <a:uLnTx/>
                  <a:uFillTx/>
                  <a:latin typeface="Sofia Pro Light"/>
                  <a:ea typeface="+mn-ea"/>
                  <a:cs typeface="+mn-cs"/>
                </a:rPr>
                <a:t>6%</a:t>
              </a:r>
              <a:endParaRPr kumimoji="0" lang="en-US" sz="907" b="1" i="0" u="none" strike="noStrike" kern="1200" cap="none" spc="0" normalizeH="0" baseline="0" noProof="0">
                <a:ln>
                  <a:noFill/>
                </a:ln>
                <a:solidFill>
                  <a:prstClr val="white"/>
                </a:solidFill>
                <a:effectLst/>
                <a:uLnTx/>
                <a:uFillTx/>
                <a:latin typeface="Sofia Pro Light"/>
                <a:ea typeface="+mn-ea"/>
                <a:cs typeface="+mn-cs"/>
              </a:endParaRPr>
            </a:p>
          </p:txBody>
        </p:sp>
        <p:sp>
          <p:nvSpPr>
            <p:cNvPr id="67" name="Oval 66">
              <a:extLst>
                <a:ext uri="{FF2B5EF4-FFF2-40B4-BE49-F238E27FC236}">
                  <a16:creationId xmlns:a16="http://schemas.microsoft.com/office/drawing/2014/main" id="{B908B2B4-DC58-DEC8-A82A-D0B9A090F9BB}"/>
                </a:ext>
              </a:extLst>
            </p:cNvPr>
            <p:cNvSpPr/>
            <p:nvPr/>
          </p:nvSpPr>
          <p:spPr>
            <a:xfrm>
              <a:off x="5323063" y="6949759"/>
              <a:ext cx="422104" cy="4147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4772" rtl="0" eaLnBrk="1" fontAlgn="auto" latinLnBrk="0" hangingPunct="1">
                <a:lnSpc>
                  <a:spcPct val="100000"/>
                </a:lnSpc>
                <a:spcBef>
                  <a:spcPts val="0"/>
                </a:spcBef>
                <a:spcAft>
                  <a:spcPts val="0"/>
                </a:spcAft>
                <a:buClrTx/>
                <a:buSzTx/>
                <a:buFontTx/>
                <a:buNone/>
                <a:tabLst/>
                <a:defRPr/>
              </a:pPr>
              <a:r>
                <a:rPr kumimoji="0" lang="es-ES" sz="907" b="1" i="0" u="none" strike="noStrike" kern="1200" cap="none" spc="0" normalizeH="0" baseline="0" noProof="0">
                  <a:ln>
                    <a:noFill/>
                  </a:ln>
                  <a:solidFill>
                    <a:prstClr val="white"/>
                  </a:solidFill>
                  <a:effectLst/>
                  <a:uLnTx/>
                  <a:uFillTx/>
                  <a:latin typeface="Sofia Pro Light"/>
                  <a:ea typeface="+mn-ea"/>
                  <a:cs typeface="+mn-cs"/>
                </a:rPr>
                <a:t>9%</a:t>
              </a:r>
              <a:endParaRPr kumimoji="0" lang="en-US" sz="907" b="1" i="0" u="none" strike="noStrike" kern="1200" cap="none" spc="0" normalizeH="0" baseline="0" noProof="0">
                <a:ln>
                  <a:noFill/>
                </a:ln>
                <a:solidFill>
                  <a:prstClr val="white"/>
                </a:solidFill>
                <a:effectLst/>
                <a:uLnTx/>
                <a:uFillTx/>
                <a:latin typeface="Sofia Pro Light"/>
                <a:ea typeface="+mn-ea"/>
                <a:cs typeface="+mn-cs"/>
              </a:endParaRPr>
            </a:p>
          </p:txBody>
        </p:sp>
        <p:sp>
          <p:nvSpPr>
            <p:cNvPr id="68" name="Oval 67">
              <a:extLst>
                <a:ext uri="{FF2B5EF4-FFF2-40B4-BE49-F238E27FC236}">
                  <a16:creationId xmlns:a16="http://schemas.microsoft.com/office/drawing/2014/main" id="{6030083D-8289-BC55-42F1-CD90D31E5F5D}"/>
                </a:ext>
              </a:extLst>
            </p:cNvPr>
            <p:cNvSpPr/>
            <p:nvPr/>
          </p:nvSpPr>
          <p:spPr>
            <a:xfrm>
              <a:off x="8046443" y="4051258"/>
              <a:ext cx="422104" cy="41479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4772" rtl="0" eaLnBrk="1" fontAlgn="auto" latinLnBrk="0" hangingPunct="1">
                <a:lnSpc>
                  <a:spcPct val="100000"/>
                </a:lnSpc>
                <a:spcBef>
                  <a:spcPts val="0"/>
                </a:spcBef>
                <a:spcAft>
                  <a:spcPts val="0"/>
                </a:spcAft>
                <a:buClrTx/>
                <a:buSzTx/>
                <a:buFontTx/>
                <a:buNone/>
                <a:tabLst/>
                <a:defRPr/>
              </a:pPr>
              <a:r>
                <a:rPr kumimoji="0" lang="es-ES" sz="907" b="1" i="0" u="none" strike="noStrike" kern="1200" cap="none" spc="0" normalizeH="0" baseline="0" noProof="0">
                  <a:ln>
                    <a:noFill/>
                  </a:ln>
                  <a:solidFill>
                    <a:prstClr val="white"/>
                  </a:solidFill>
                  <a:effectLst/>
                  <a:uLnTx/>
                  <a:uFillTx/>
                  <a:latin typeface="Sofia Pro Light"/>
                  <a:ea typeface="+mn-ea"/>
                  <a:cs typeface="+mn-cs"/>
                </a:rPr>
                <a:t>20%</a:t>
              </a:r>
              <a:endParaRPr kumimoji="0" lang="en-US" sz="907" b="1" i="0" u="none" strike="noStrike" kern="1200" cap="none" spc="0" normalizeH="0" baseline="0" noProof="0">
                <a:ln>
                  <a:noFill/>
                </a:ln>
                <a:solidFill>
                  <a:prstClr val="white"/>
                </a:solidFill>
                <a:effectLst/>
                <a:uLnTx/>
                <a:uFillTx/>
                <a:latin typeface="Sofia Pro Light"/>
                <a:ea typeface="+mn-ea"/>
                <a:cs typeface="+mn-cs"/>
              </a:endParaRPr>
            </a:p>
          </p:txBody>
        </p:sp>
        <p:pic>
          <p:nvPicPr>
            <p:cNvPr id="69" name="Picture 8" descr="Microsave - Market-led solutions for financial services">
              <a:extLst>
                <a:ext uri="{FF2B5EF4-FFF2-40B4-BE49-F238E27FC236}">
                  <a16:creationId xmlns:a16="http://schemas.microsoft.com/office/drawing/2014/main" id="{442E9C70-CD00-1640-C3DF-1202BD62C9E9}"/>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58163" y="5241954"/>
              <a:ext cx="376409" cy="21571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0">
              <a:extLst>
                <a:ext uri="{FF2B5EF4-FFF2-40B4-BE49-F238E27FC236}">
                  <a16:creationId xmlns:a16="http://schemas.microsoft.com/office/drawing/2014/main" id="{6855D920-6F6D-62A3-487D-850A81577E69}"/>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388798" y="5273343"/>
              <a:ext cx="510748" cy="11108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a:extLst>
                <a:ext uri="{FF2B5EF4-FFF2-40B4-BE49-F238E27FC236}">
                  <a16:creationId xmlns:a16="http://schemas.microsoft.com/office/drawing/2014/main" id="{41A1FB16-9D47-6204-FDBF-D3C863B9B1EE}"/>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436666" y="5464847"/>
              <a:ext cx="368738" cy="280004"/>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8" descr="Strategic Impact Advisors, LLC | LinkedIn">
              <a:extLst>
                <a:ext uri="{FF2B5EF4-FFF2-40B4-BE49-F238E27FC236}">
                  <a16:creationId xmlns:a16="http://schemas.microsoft.com/office/drawing/2014/main" id="{188C4207-C079-819B-F3F7-7E2D5F739C0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271139" y="5382791"/>
              <a:ext cx="408533" cy="40853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2" descr="Dalberg (@DalbergTweet) | Twitter">
              <a:extLst>
                <a:ext uri="{FF2B5EF4-FFF2-40B4-BE49-F238E27FC236}">
                  <a16:creationId xmlns:a16="http://schemas.microsoft.com/office/drawing/2014/main" id="{70A905CE-8E82-A830-9C0A-76314B82ECE2}"/>
                </a:ext>
              </a:extLst>
            </p:cNvPr>
            <p:cNvPicPr>
              <a:picLocks noChangeAspect="1" noChangeArrowheads="1"/>
            </p:cNvPicPr>
            <p:nvPr/>
          </p:nvPicPr>
          <p:blipFill rotWithShape="1">
            <a:blip r:embed="rId31">
              <a:extLst>
                <a:ext uri="{28A0092B-C50C-407E-A947-70E740481C1C}">
                  <a14:useLocalDpi xmlns:a14="http://schemas.microsoft.com/office/drawing/2010/main" val="0"/>
                </a:ext>
              </a:extLst>
            </a:blip>
            <a:srcRect t="36345" b="30605"/>
            <a:stretch/>
          </p:blipFill>
          <p:spPr bwMode="auto">
            <a:xfrm>
              <a:off x="2225899" y="5278073"/>
              <a:ext cx="520244" cy="17194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4" descr="Home | MarketShare Associates">
              <a:extLst>
                <a:ext uri="{FF2B5EF4-FFF2-40B4-BE49-F238E27FC236}">
                  <a16:creationId xmlns:a16="http://schemas.microsoft.com/office/drawing/2014/main" id="{DB702F62-D5F6-E8DC-021D-59BAFF650DC0}"/>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75981" y="5576626"/>
              <a:ext cx="489181" cy="124298"/>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6" descr="Ernst &amp; Young - Viquipèdia, l'enciclopèdia lliure">
              <a:extLst>
                <a:ext uri="{FF2B5EF4-FFF2-40B4-BE49-F238E27FC236}">
                  <a16:creationId xmlns:a16="http://schemas.microsoft.com/office/drawing/2014/main" id="{1FA9D505-3E91-F5AD-51DF-7025231EBF29}"/>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290156" y="6049683"/>
              <a:ext cx="278509" cy="278509"/>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20" descr="iQube Labs | LinkedIn">
              <a:extLst>
                <a:ext uri="{FF2B5EF4-FFF2-40B4-BE49-F238E27FC236}">
                  <a16:creationId xmlns:a16="http://schemas.microsoft.com/office/drawing/2014/main" id="{7181C0E8-7756-543B-ADF7-D1FF0E9B357A}"/>
                </a:ext>
              </a:extLst>
            </p:cNvPr>
            <p:cNvPicPr>
              <a:picLocks noChangeAspect="1" noChangeArrowheads="1"/>
            </p:cNvPicPr>
            <p:nvPr/>
          </p:nvPicPr>
          <p:blipFill rotWithShape="1">
            <a:blip r:embed="rId34">
              <a:extLst>
                <a:ext uri="{28A0092B-C50C-407E-A947-70E740481C1C}">
                  <a14:useLocalDpi xmlns:a14="http://schemas.microsoft.com/office/drawing/2010/main" val="0"/>
                </a:ext>
              </a:extLst>
            </a:blip>
            <a:srcRect t="23332" b="21455"/>
            <a:stretch/>
          </p:blipFill>
          <p:spPr bwMode="auto">
            <a:xfrm>
              <a:off x="532466" y="5777340"/>
              <a:ext cx="528111" cy="29158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2" descr="Blog - CAAURI CONSULTING">
              <a:extLst>
                <a:ext uri="{FF2B5EF4-FFF2-40B4-BE49-F238E27FC236}">
                  <a16:creationId xmlns:a16="http://schemas.microsoft.com/office/drawing/2014/main" id="{64D210C1-8E56-CEEF-8DE8-109903B5FC52}"/>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156166" y="5748379"/>
              <a:ext cx="636948" cy="305099"/>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4" descr="INCLUSIVITY FINANCIAL INCLUSION – INCLUSIVITY">
              <a:extLst>
                <a:ext uri="{FF2B5EF4-FFF2-40B4-BE49-F238E27FC236}">
                  <a16:creationId xmlns:a16="http://schemas.microsoft.com/office/drawing/2014/main" id="{3C66A359-8EF9-A640-91A0-D4F193BDD586}"/>
                </a:ext>
              </a:extLst>
            </p:cNvPr>
            <p:cNvPicPr>
              <a:picLocks noChangeAspect="1" noChangeArrowheads="1"/>
            </p:cNvPicPr>
            <p:nvPr/>
          </p:nvPicPr>
          <p:blipFill>
            <a:blip r:embed="rId36">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552232" y="5996114"/>
              <a:ext cx="533623" cy="44458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26" descr="Information communication and technology for development">
              <a:extLst>
                <a:ext uri="{FF2B5EF4-FFF2-40B4-BE49-F238E27FC236}">
                  <a16:creationId xmlns:a16="http://schemas.microsoft.com/office/drawing/2014/main" id="{2B27C40D-DC20-6C51-C315-8A90445D426B}"/>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5532" t="5832" r="76792" b="74247"/>
            <a:stretch/>
          </p:blipFill>
          <p:spPr bwMode="auto">
            <a:xfrm>
              <a:off x="1429373" y="6076009"/>
              <a:ext cx="361778" cy="306116"/>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2" descr="UN icon by SlamItIcon on DeviantArt">
              <a:extLst>
                <a:ext uri="{FF2B5EF4-FFF2-40B4-BE49-F238E27FC236}">
                  <a16:creationId xmlns:a16="http://schemas.microsoft.com/office/drawing/2014/main" id="{BF98AFEF-0998-866F-4493-F56744DAED07}"/>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584197" y="3916028"/>
              <a:ext cx="386028" cy="332465"/>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4" descr="IFC Logo - PNG y Vector">
              <a:extLst>
                <a:ext uri="{FF2B5EF4-FFF2-40B4-BE49-F238E27FC236}">
                  <a16:creationId xmlns:a16="http://schemas.microsoft.com/office/drawing/2014/main" id="{0177B244-91A4-2E91-A021-A43E606BE1C2}"/>
                </a:ext>
              </a:extLst>
            </p:cNvPr>
            <p:cNvPicPr>
              <a:picLocks noChangeAspect="1" noChangeArrowheads="1"/>
            </p:cNvPicPr>
            <p:nvPr/>
          </p:nvPicPr>
          <p:blipFill rotWithShape="1">
            <a:blip r:embed="rId39">
              <a:extLst>
                <a:ext uri="{28A0092B-C50C-407E-A947-70E740481C1C}">
                  <a14:useLocalDpi xmlns:a14="http://schemas.microsoft.com/office/drawing/2010/main" val="0"/>
                </a:ext>
              </a:extLst>
            </a:blip>
            <a:srcRect l="14561" t="33868" r="53581" b="33883"/>
            <a:stretch/>
          </p:blipFill>
          <p:spPr bwMode="auto">
            <a:xfrm>
              <a:off x="7211074" y="3870133"/>
              <a:ext cx="319251" cy="32316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32">
              <a:extLst>
                <a:ext uri="{FF2B5EF4-FFF2-40B4-BE49-F238E27FC236}">
                  <a16:creationId xmlns:a16="http://schemas.microsoft.com/office/drawing/2014/main" id="{7001CC09-3ED6-8FAA-AEB2-84BF83942396}"/>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056269" y="3889650"/>
              <a:ext cx="303645" cy="30364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32" descr="Mo626 Digital – Apps on Google Play">
              <a:extLst>
                <a:ext uri="{FF2B5EF4-FFF2-40B4-BE49-F238E27FC236}">
                  <a16:creationId xmlns:a16="http://schemas.microsoft.com/office/drawing/2014/main" id="{DEFEFF04-9723-32E4-0E7F-59D73115808A}"/>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952083" y="2780451"/>
              <a:ext cx="461439" cy="22531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34" descr="Apply for Student Internship Jobs at Bank of Uganda (BoU) • The Campus Times">
              <a:extLst>
                <a:ext uri="{FF2B5EF4-FFF2-40B4-BE49-F238E27FC236}">
                  <a16:creationId xmlns:a16="http://schemas.microsoft.com/office/drawing/2014/main" id="{CE4DA649-D051-096E-C257-115721527A50}"/>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519049" y="2697569"/>
              <a:ext cx="645217" cy="31066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36" descr="Central Bank of Egypt - Wikipedia">
              <a:extLst>
                <a:ext uri="{FF2B5EF4-FFF2-40B4-BE49-F238E27FC236}">
                  <a16:creationId xmlns:a16="http://schemas.microsoft.com/office/drawing/2014/main" id="{5C43A914-C537-347A-27BB-4C4859EC305B}"/>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152511" y="2336894"/>
              <a:ext cx="373108" cy="36489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38" descr="Central Bank of Nigeria's New AML/CFT Sanctions Regime | DFS Observatory">
              <a:extLst>
                <a:ext uri="{FF2B5EF4-FFF2-40B4-BE49-F238E27FC236}">
                  <a16:creationId xmlns:a16="http://schemas.microsoft.com/office/drawing/2014/main" id="{B7E52469-B866-A13A-3794-5D5AFCE0A834}"/>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604503" y="2287566"/>
              <a:ext cx="519843" cy="41479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a:extLst>
                <a:ext uri="{FF2B5EF4-FFF2-40B4-BE49-F238E27FC236}">
                  <a16:creationId xmlns:a16="http://schemas.microsoft.com/office/drawing/2014/main" id="{D355330B-C56E-7CC2-1969-8F58E0B9C03A}"/>
                </a:ext>
              </a:extLst>
            </p:cNvPr>
            <p:cNvPicPr>
              <a:picLocks noChangeAspect="1"/>
            </p:cNvPicPr>
            <p:nvPr/>
          </p:nvPicPr>
          <p:blipFill>
            <a:blip r:embed="rId45"/>
            <a:stretch>
              <a:fillRect/>
            </a:stretch>
          </p:blipFill>
          <p:spPr>
            <a:xfrm>
              <a:off x="7723917" y="3875664"/>
              <a:ext cx="321400" cy="320078"/>
            </a:xfrm>
            <a:prstGeom prst="rect">
              <a:avLst/>
            </a:prstGeom>
          </p:spPr>
        </p:pic>
        <p:pic>
          <p:nvPicPr>
            <p:cNvPr id="88" name="Picture 128" descr="Home - Central Bank of Eswatini">
              <a:extLst>
                <a:ext uri="{FF2B5EF4-FFF2-40B4-BE49-F238E27FC236}">
                  <a16:creationId xmlns:a16="http://schemas.microsoft.com/office/drawing/2014/main" id="{8FF92C1E-9BA9-B290-FAF8-A27F5CF138B0}"/>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7200411" y="2741843"/>
              <a:ext cx="270993" cy="27099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30" descr="Central Bank of Kosovo - Wikiwand">
              <a:extLst>
                <a:ext uri="{FF2B5EF4-FFF2-40B4-BE49-F238E27FC236}">
                  <a16:creationId xmlns:a16="http://schemas.microsoft.com/office/drawing/2014/main" id="{DE8AD40C-DFE0-0CE6-C59F-0BE6BCADA91C}"/>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498843" y="2751564"/>
              <a:ext cx="499722" cy="219669"/>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32" descr="Central Bank of Mauritania - Wikipedia">
              <a:extLst>
                <a:ext uri="{FF2B5EF4-FFF2-40B4-BE49-F238E27FC236}">
                  <a16:creationId xmlns:a16="http://schemas.microsoft.com/office/drawing/2014/main" id="{D2BEAEA2-FEAD-BE0D-9DB8-3C50DBECB138}"/>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5965878" y="2398616"/>
              <a:ext cx="493004" cy="26456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8" descr="Image">
              <a:extLst>
                <a:ext uri="{FF2B5EF4-FFF2-40B4-BE49-F238E27FC236}">
                  <a16:creationId xmlns:a16="http://schemas.microsoft.com/office/drawing/2014/main" id="{1D7BAB98-636D-35A0-53CF-CE2C83F7BBF5}"/>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6572706" y="2357995"/>
              <a:ext cx="499227" cy="332819"/>
            </a:xfrm>
            <a:prstGeom prst="rect">
              <a:avLst/>
            </a:prstGeom>
            <a:noFill/>
            <a:extLst>
              <a:ext uri="{909E8E84-426E-40DD-AFC4-6F175D3DCCD1}">
                <a14:hiddenFill xmlns:a14="http://schemas.microsoft.com/office/drawing/2010/main">
                  <a:solidFill>
                    <a:srgbClr val="FFFFFF"/>
                  </a:solidFill>
                </a14:hiddenFill>
              </a:ext>
            </a:extLst>
          </p:spPr>
        </p:pic>
        <p:grpSp>
          <p:nvGrpSpPr>
            <p:cNvPr id="92" name="Group 91">
              <a:extLst>
                <a:ext uri="{FF2B5EF4-FFF2-40B4-BE49-F238E27FC236}">
                  <a16:creationId xmlns:a16="http://schemas.microsoft.com/office/drawing/2014/main" id="{B2171A50-F195-5706-FE38-3E64F481B259}"/>
                </a:ext>
              </a:extLst>
            </p:cNvPr>
            <p:cNvGrpSpPr/>
            <p:nvPr/>
          </p:nvGrpSpPr>
          <p:grpSpPr>
            <a:xfrm>
              <a:off x="7362208" y="5762006"/>
              <a:ext cx="773932" cy="407348"/>
              <a:chOff x="9144914" y="4680679"/>
              <a:chExt cx="497885" cy="208204"/>
            </a:xfrm>
          </p:grpSpPr>
          <p:pic>
            <p:nvPicPr>
              <p:cNvPr id="148" name="Picture 36">
                <a:extLst>
                  <a:ext uri="{FF2B5EF4-FFF2-40B4-BE49-F238E27FC236}">
                    <a16:creationId xmlns:a16="http://schemas.microsoft.com/office/drawing/2014/main" id="{3565CDE9-ACD4-D826-8E15-9FE885BB310F}"/>
                  </a:ext>
                </a:extLst>
              </p:cNvPr>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144914" y="4713829"/>
                <a:ext cx="387538" cy="63379"/>
              </a:xfrm>
              <a:prstGeom prst="rect">
                <a:avLst/>
              </a:prstGeom>
              <a:noFill/>
              <a:extLst>
                <a:ext uri="{909E8E84-426E-40DD-AFC4-6F175D3DCCD1}">
                  <a14:hiddenFill xmlns:a14="http://schemas.microsoft.com/office/drawing/2010/main">
                    <a:solidFill>
                      <a:srgbClr val="FFFFFF"/>
                    </a:solidFill>
                  </a14:hiddenFill>
                </a:ext>
              </a:extLst>
            </p:spPr>
          </p:pic>
          <p:sp>
            <p:nvSpPr>
              <p:cNvPr id="149" name="Rectangle 148">
                <a:extLst>
                  <a:ext uri="{FF2B5EF4-FFF2-40B4-BE49-F238E27FC236}">
                    <a16:creationId xmlns:a16="http://schemas.microsoft.com/office/drawing/2014/main" id="{05C78E02-B7DC-FFA4-61FE-441521064C14}"/>
                  </a:ext>
                </a:extLst>
              </p:cNvPr>
              <p:cNvSpPr/>
              <p:nvPr/>
            </p:nvSpPr>
            <p:spPr>
              <a:xfrm>
                <a:off x="9293644" y="4680679"/>
                <a:ext cx="349155" cy="208204"/>
              </a:xfrm>
              <a:prstGeom prst="rect">
                <a:avLst/>
              </a:prstGeom>
            </p:spPr>
            <p:txBody>
              <a:bodyPr wrap="square">
                <a:spAutoFit/>
              </a:bodyPr>
              <a:lstStyle/>
              <a:p>
                <a:pPr marL="0" marR="0" lvl="0" indent="0" algn="l" defTabSz="414772" rtl="0" eaLnBrk="1" fontAlgn="auto" latinLnBrk="0" hangingPunct="1">
                  <a:lnSpc>
                    <a:spcPts val="1000"/>
                  </a:lnSpc>
                  <a:spcBef>
                    <a:spcPts val="0"/>
                  </a:spcBef>
                  <a:spcAft>
                    <a:spcPts val="0"/>
                  </a:spcAft>
                  <a:buClrTx/>
                  <a:buSzTx/>
                  <a:buFontTx/>
                  <a:buNone/>
                  <a:tabLst/>
                  <a:defRPr/>
                </a:pPr>
                <a:r>
                  <a:rPr kumimoji="0" lang="en-US" sz="600" b="0" i="0" u="none" strike="noStrike" kern="1200" cap="none" spc="0" normalizeH="0" baseline="0" noProof="0">
                    <a:ln>
                      <a:noFill/>
                    </a:ln>
                    <a:solidFill>
                      <a:srgbClr val="141414"/>
                    </a:solidFill>
                    <a:effectLst/>
                    <a:uLnTx/>
                    <a:uFillTx/>
                    <a:latin typeface="Sofia Pro Light"/>
                    <a:ea typeface="+mn-ea"/>
                    <a:cs typeface="+mn-cs"/>
                  </a:rPr>
                  <a:t>SWITCH</a:t>
                </a:r>
              </a:p>
            </p:txBody>
          </p:sp>
        </p:grpSp>
        <p:pic>
          <p:nvPicPr>
            <p:cNvPr id="93" name="Picture 38" descr="Home Page - JOPACC">
              <a:extLst>
                <a:ext uri="{FF2B5EF4-FFF2-40B4-BE49-F238E27FC236}">
                  <a16:creationId xmlns:a16="http://schemas.microsoft.com/office/drawing/2014/main" id="{C4D448AD-3CFD-62BD-BBD5-1AF74ED756DF}"/>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6760884" y="5824965"/>
              <a:ext cx="418459" cy="161583"/>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2" descr="RSwitch Limited | LinkedIn">
              <a:extLst>
                <a:ext uri="{FF2B5EF4-FFF2-40B4-BE49-F238E27FC236}">
                  <a16:creationId xmlns:a16="http://schemas.microsoft.com/office/drawing/2014/main" id="{FFE618E7-B997-C015-9A06-C7334D901CE2}"/>
                </a:ext>
              </a:extLst>
            </p:cNvPr>
            <p:cNvPicPr>
              <a:picLocks noChangeAspect="1" noChangeArrowheads="1"/>
            </p:cNvPicPr>
            <p:nvPr/>
          </p:nvPicPr>
          <p:blipFill rotWithShape="1">
            <a:blip r:embed="rId52">
              <a:extLst>
                <a:ext uri="{28A0092B-C50C-407E-A947-70E740481C1C}">
                  <a14:useLocalDpi xmlns:a14="http://schemas.microsoft.com/office/drawing/2010/main" val="0"/>
                </a:ext>
              </a:extLst>
            </a:blip>
            <a:srcRect l="13753" t="24597" r="13193" b="22884"/>
            <a:stretch/>
          </p:blipFill>
          <p:spPr bwMode="auto">
            <a:xfrm>
              <a:off x="6089230" y="5391978"/>
              <a:ext cx="292418" cy="210224"/>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6" descr="The Ghana Interbank Payment and Settlement Systems Limited (GhIPSS)">
              <a:extLst>
                <a:ext uri="{FF2B5EF4-FFF2-40B4-BE49-F238E27FC236}">
                  <a16:creationId xmlns:a16="http://schemas.microsoft.com/office/drawing/2014/main" id="{310F0AE8-4A72-4C75-1B4D-D41C69B639D6}"/>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6067984" y="6140122"/>
              <a:ext cx="375586" cy="244603"/>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48" descr="1LINK - Wikipedia">
              <a:extLst>
                <a:ext uri="{FF2B5EF4-FFF2-40B4-BE49-F238E27FC236}">
                  <a16:creationId xmlns:a16="http://schemas.microsoft.com/office/drawing/2014/main" id="{D89DF969-3350-073A-4F84-AC5C698C89C9}"/>
                </a:ext>
              </a:extLst>
            </p:cNvPr>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7593382" y="6088177"/>
              <a:ext cx="232852" cy="305944"/>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50" descr="Home - Zambia Electronic Clearing House Ltd">
              <a:extLst>
                <a:ext uri="{FF2B5EF4-FFF2-40B4-BE49-F238E27FC236}">
                  <a16:creationId xmlns:a16="http://schemas.microsoft.com/office/drawing/2014/main" id="{EEEB76D1-79F8-B7EA-9F2A-8635C0F6C171}"/>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6635150" y="5411897"/>
              <a:ext cx="682170" cy="14422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52" descr="BankservAfrica | LinkedIn">
              <a:extLst>
                <a:ext uri="{FF2B5EF4-FFF2-40B4-BE49-F238E27FC236}">
                  <a16:creationId xmlns:a16="http://schemas.microsoft.com/office/drawing/2014/main" id="{EC5615F3-D88C-5D23-5200-A3691B33DFE4}"/>
                </a:ext>
              </a:extLst>
            </p:cNvPr>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6035373" y="5644384"/>
              <a:ext cx="429324" cy="42932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8" descr="Traderoot Blog">
              <a:extLst>
                <a:ext uri="{FF2B5EF4-FFF2-40B4-BE49-F238E27FC236}">
                  <a16:creationId xmlns:a16="http://schemas.microsoft.com/office/drawing/2014/main" id="{1439D9FC-3EA1-A87C-347C-1094AD261495}"/>
                </a:ext>
              </a:extLst>
            </p:cNvPr>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7451017" y="5293004"/>
              <a:ext cx="528635" cy="396476"/>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0" descr="NIBSS to launch &amp;#39;touch-free&amp;#39; payment solution in Nigeria | Ripples Nigeria">
              <a:extLst>
                <a:ext uri="{FF2B5EF4-FFF2-40B4-BE49-F238E27FC236}">
                  <a16:creationId xmlns:a16="http://schemas.microsoft.com/office/drawing/2014/main" id="{FD3945F2-AF76-34B4-6433-8DC0554CBF09}"/>
                </a:ext>
              </a:extLst>
            </p:cNvPr>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6574543" y="6040632"/>
              <a:ext cx="791141" cy="425998"/>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34">
              <a:extLst>
                <a:ext uri="{FF2B5EF4-FFF2-40B4-BE49-F238E27FC236}">
                  <a16:creationId xmlns:a16="http://schemas.microsoft.com/office/drawing/2014/main" id="{C58C750E-FD7A-4755-AF3C-FF0F2E76F5BE}"/>
                </a:ext>
              </a:extLst>
            </p:cNvPr>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296330" y="5254426"/>
              <a:ext cx="276630" cy="252705"/>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42">
              <a:extLst>
                <a:ext uri="{FF2B5EF4-FFF2-40B4-BE49-F238E27FC236}">
                  <a16:creationId xmlns:a16="http://schemas.microsoft.com/office/drawing/2014/main" id="{F9296D61-FA2D-EA00-A626-6DF9DD681820}"/>
                </a:ext>
              </a:extLst>
            </p:cNvPr>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304041" y="5640514"/>
              <a:ext cx="258744" cy="259404"/>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44">
              <a:extLst>
                <a:ext uri="{FF2B5EF4-FFF2-40B4-BE49-F238E27FC236}">
                  <a16:creationId xmlns:a16="http://schemas.microsoft.com/office/drawing/2014/main" id="{0D668284-8029-47B9-12C5-D29FBF792729}"/>
                </a:ext>
              </a:extLst>
            </p:cNvPr>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3829454" y="5275806"/>
              <a:ext cx="399150" cy="22175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6">
              <a:extLst>
                <a:ext uri="{FF2B5EF4-FFF2-40B4-BE49-F238E27FC236}">
                  <a16:creationId xmlns:a16="http://schemas.microsoft.com/office/drawing/2014/main" id="{5ACCE728-5447-ACC4-2038-921ADE012EEC}"/>
                </a:ext>
              </a:extLst>
            </p:cNvPr>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3266923" y="5949364"/>
              <a:ext cx="385996" cy="385996"/>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48" descr="Telecel (Moov) Faso - Halberd Bastion">
              <a:extLst>
                <a:ext uri="{FF2B5EF4-FFF2-40B4-BE49-F238E27FC236}">
                  <a16:creationId xmlns:a16="http://schemas.microsoft.com/office/drawing/2014/main" id="{565A3D74-6476-3BC9-312A-D738CF6BE5E3}"/>
                </a:ext>
              </a:extLst>
            </p:cNvPr>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3828600" y="5937322"/>
              <a:ext cx="353215" cy="353215"/>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64" descr="bkash (bKash) · GitHub">
              <a:extLst>
                <a:ext uri="{FF2B5EF4-FFF2-40B4-BE49-F238E27FC236}">
                  <a16:creationId xmlns:a16="http://schemas.microsoft.com/office/drawing/2014/main" id="{81D5ABF0-BDB3-73DC-388C-9E8D3F0B8811}"/>
                </a:ext>
              </a:extLst>
            </p:cNvPr>
            <p:cNvPicPr>
              <a:picLocks noChangeAspect="1" noChangeArrowheads="1"/>
            </p:cNvPicPr>
            <p:nvPr/>
          </p:nvPicPr>
          <p:blipFill rotWithShape="1">
            <a:blip r:embed="rId64">
              <a:extLst>
                <a:ext uri="{28A0092B-C50C-407E-A947-70E740481C1C}">
                  <a14:useLocalDpi xmlns:a14="http://schemas.microsoft.com/office/drawing/2010/main" val="0"/>
                </a:ext>
              </a:extLst>
            </a:blip>
            <a:srcRect l="25236" t="27717" r="22872" b="17192"/>
            <a:stretch/>
          </p:blipFill>
          <p:spPr bwMode="auto">
            <a:xfrm>
              <a:off x="4601383" y="5264816"/>
              <a:ext cx="245773" cy="260921"/>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68" descr="Welcome to the Future - MyBucks">
              <a:extLst>
                <a:ext uri="{FF2B5EF4-FFF2-40B4-BE49-F238E27FC236}">
                  <a16:creationId xmlns:a16="http://schemas.microsoft.com/office/drawing/2014/main" id="{B7EE83B3-64C0-1571-5F83-FE8A07AAF427}"/>
                </a:ext>
              </a:extLst>
            </p:cNvPr>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5009528" y="5156530"/>
              <a:ext cx="587535" cy="47749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70" descr="M-Changa Fundraising (@m_changa) | Twitter">
              <a:extLst>
                <a:ext uri="{FF2B5EF4-FFF2-40B4-BE49-F238E27FC236}">
                  <a16:creationId xmlns:a16="http://schemas.microsoft.com/office/drawing/2014/main" id="{DE930AC0-36B3-CB9B-11B4-6D1F29DD0EA8}"/>
                </a:ext>
              </a:extLst>
            </p:cNvPr>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5116058" y="5972521"/>
              <a:ext cx="295421" cy="295421"/>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66" descr="It's easy to send money – Mukuru">
              <a:extLst>
                <a:ext uri="{FF2B5EF4-FFF2-40B4-BE49-F238E27FC236}">
                  <a16:creationId xmlns:a16="http://schemas.microsoft.com/office/drawing/2014/main" id="{5581C041-39E5-7728-72AD-EE80D45C4666}"/>
                </a:ext>
              </a:extLst>
            </p:cNvPr>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4370059" y="6049342"/>
              <a:ext cx="566901" cy="257939"/>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4" descr="Your Account - YenePay.com">
              <a:extLst>
                <a:ext uri="{FF2B5EF4-FFF2-40B4-BE49-F238E27FC236}">
                  <a16:creationId xmlns:a16="http://schemas.microsoft.com/office/drawing/2014/main" id="{009B2A73-94A0-24D0-1D1D-68892DD8DBB3}"/>
                </a:ext>
              </a:extLst>
            </p:cNvPr>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5049584" y="5645648"/>
              <a:ext cx="518297" cy="179676"/>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6" descr="Wave Financial - Wikipedia">
              <a:extLst>
                <a:ext uri="{FF2B5EF4-FFF2-40B4-BE49-F238E27FC236}">
                  <a16:creationId xmlns:a16="http://schemas.microsoft.com/office/drawing/2014/main" id="{E7C79853-F81A-118E-09B8-9D4EA31E5526}"/>
                </a:ext>
              </a:extLst>
            </p:cNvPr>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4417727" y="5635649"/>
              <a:ext cx="543247" cy="197069"/>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8" descr="TelOne Centre of Learning to host telecoms training from October to  November: Effective Strategy, LTE, IP, Sales - Techzim">
              <a:extLst>
                <a:ext uri="{FF2B5EF4-FFF2-40B4-BE49-F238E27FC236}">
                  <a16:creationId xmlns:a16="http://schemas.microsoft.com/office/drawing/2014/main" id="{DDD1CBC2-B3B2-CE02-2D31-B382E12B6549}"/>
                </a:ext>
              </a:extLst>
            </p:cNvPr>
            <p:cNvPicPr>
              <a:picLocks noChangeAspect="1" noChangeArrowheads="1"/>
            </p:cNvPicPr>
            <p:nvPr/>
          </p:nvPicPr>
          <p:blipFill rotWithShape="1">
            <a:blip r:embed="rId70">
              <a:extLst>
                <a:ext uri="{28A0092B-C50C-407E-A947-70E740481C1C}">
                  <a14:useLocalDpi xmlns:a14="http://schemas.microsoft.com/office/drawing/2010/main" val="0"/>
                </a:ext>
              </a:extLst>
            </a:blip>
            <a:srcRect l="21179" t="28207" r="19532" b="29086"/>
            <a:stretch/>
          </p:blipFill>
          <p:spPr bwMode="auto">
            <a:xfrm>
              <a:off x="3752067" y="5655777"/>
              <a:ext cx="549853" cy="17229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 descr="Baobab Group (@Baobab_Group) / Twitter">
              <a:extLst>
                <a:ext uri="{FF2B5EF4-FFF2-40B4-BE49-F238E27FC236}">
                  <a16:creationId xmlns:a16="http://schemas.microsoft.com/office/drawing/2014/main" id="{5E741029-F833-7EB4-A741-547E7509379C}"/>
                </a:ext>
              </a:extLst>
            </p:cNvPr>
            <p:cNvPicPr>
              <a:picLocks noChangeAspect="1" noChangeArrowheads="1"/>
            </p:cNvPicPr>
            <p:nvPr/>
          </p:nvPicPr>
          <p:blipFill rotWithShape="1">
            <a:blip r:embed="rId71">
              <a:extLst>
                <a:ext uri="{28A0092B-C50C-407E-A947-70E740481C1C}">
                  <a14:useLocalDpi xmlns:a14="http://schemas.microsoft.com/office/drawing/2010/main" val="0"/>
                </a:ext>
              </a:extLst>
            </a:blip>
            <a:srcRect l="11242" t="24148" r="11600" b="30283"/>
            <a:stretch/>
          </p:blipFill>
          <p:spPr bwMode="auto">
            <a:xfrm>
              <a:off x="2264781" y="3519754"/>
              <a:ext cx="427278" cy="252343"/>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4" descr="Banco Comercial e de Investimentos Company Profile: Financings &amp; Team |  PitchBook">
              <a:extLst>
                <a:ext uri="{FF2B5EF4-FFF2-40B4-BE49-F238E27FC236}">
                  <a16:creationId xmlns:a16="http://schemas.microsoft.com/office/drawing/2014/main" id="{D194CD69-53B9-7AE5-FDA4-42066D39A479}"/>
                </a:ext>
              </a:extLst>
            </p:cNvPr>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2287687" y="3828496"/>
              <a:ext cx="349605" cy="34960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14">
              <a:extLst>
                <a:ext uri="{FF2B5EF4-FFF2-40B4-BE49-F238E27FC236}">
                  <a16:creationId xmlns:a16="http://schemas.microsoft.com/office/drawing/2014/main" id="{A3D36C22-0BCD-FBCE-3A19-5A1E9937C036}"/>
                </a:ext>
              </a:extLst>
            </p:cNvPr>
            <p:cNvPicPr>
              <a:picLocks noChangeAspect="1"/>
            </p:cNvPicPr>
            <p:nvPr/>
          </p:nvPicPr>
          <p:blipFill>
            <a:blip r:embed="rId73"/>
            <a:stretch>
              <a:fillRect/>
            </a:stretch>
          </p:blipFill>
          <p:spPr>
            <a:xfrm>
              <a:off x="1439884" y="3847283"/>
              <a:ext cx="485346" cy="485346"/>
            </a:xfrm>
            <a:prstGeom prst="rect">
              <a:avLst/>
            </a:prstGeom>
          </p:spPr>
        </p:pic>
        <p:pic>
          <p:nvPicPr>
            <p:cNvPr id="116" name="Picture 6" descr="CBG starts “We Stand With You” campaign on humanitarian activities | News  Ghana">
              <a:extLst>
                <a:ext uri="{FF2B5EF4-FFF2-40B4-BE49-F238E27FC236}">
                  <a16:creationId xmlns:a16="http://schemas.microsoft.com/office/drawing/2014/main" id="{DCA62BC7-5601-235E-8750-D60BB5C43CAA}"/>
                </a:ext>
              </a:extLst>
            </p:cNvPr>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603861" y="3647617"/>
              <a:ext cx="500918" cy="166973"/>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a:extLst>
                <a:ext uri="{FF2B5EF4-FFF2-40B4-BE49-F238E27FC236}">
                  <a16:creationId xmlns:a16="http://schemas.microsoft.com/office/drawing/2014/main" id="{D893B28D-ABA4-110D-712F-E515C012B38B}"/>
                </a:ext>
              </a:extLst>
            </p:cNvPr>
            <p:cNvPicPr>
              <a:picLocks noChangeAspect="1"/>
            </p:cNvPicPr>
            <p:nvPr/>
          </p:nvPicPr>
          <p:blipFill>
            <a:blip r:embed="rId75"/>
            <a:stretch>
              <a:fillRect/>
            </a:stretch>
          </p:blipFill>
          <p:spPr>
            <a:xfrm>
              <a:off x="1406026" y="3573923"/>
              <a:ext cx="559283" cy="280524"/>
            </a:xfrm>
            <a:prstGeom prst="rect">
              <a:avLst/>
            </a:prstGeom>
          </p:spPr>
        </p:pic>
        <p:pic>
          <p:nvPicPr>
            <p:cNvPr id="118" name="Picture 8" descr="First National Bank. Información del emisor. (LEI 549300N34GCCEN8EJE06).  Noticias y calificaciones de riesgo. Тablas con estados financieros y  contables.">
              <a:extLst>
                <a:ext uri="{FF2B5EF4-FFF2-40B4-BE49-F238E27FC236}">
                  <a16:creationId xmlns:a16="http://schemas.microsoft.com/office/drawing/2014/main" id="{0B983F34-5590-1701-788D-98A16C5F6A8B}"/>
                </a:ext>
              </a:extLst>
            </p:cNvPr>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571930" y="3961424"/>
              <a:ext cx="604851" cy="257062"/>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0" descr="Online Electronic, Direct Debit Orders System – Real Pay">
              <a:extLst>
                <a:ext uri="{FF2B5EF4-FFF2-40B4-BE49-F238E27FC236}">
                  <a16:creationId xmlns:a16="http://schemas.microsoft.com/office/drawing/2014/main" id="{C491EAA8-AF90-D389-C7D0-75CA6891485E}"/>
                </a:ext>
              </a:extLst>
            </p:cNvPr>
            <p:cNvPicPr>
              <a:picLocks noChangeAspect="1" noChangeArrowheads="1"/>
            </p:cNvPicPr>
            <p:nvPr/>
          </p:nvPicPr>
          <p:blipFill>
            <a:blip r:embed="rId77">
              <a:extLst>
                <a:ext uri="{28A0092B-C50C-407E-A947-70E740481C1C}">
                  <a14:useLocalDpi xmlns:a14="http://schemas.microsoft.com/office/drawing/2010/main" val="0"/>
                </a:ext>
              </a:extLst>
            </a:blip>
            <a:srcRect/>
            <a:stretch>
              <a:fillRect/>
            </a:stretch>
          </p:blipFill>
          <p:spPr bwMode="auto">
            <a:xfrm>
              <a:off x="3348350" y="3591875"/>
              <a:ext cx="528825" cy="24557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2" descr="ModusBox | MuleSoft">
              <a:extLst>
                <a:ext uri="{FF2B5EF4-FFF2-40B4-BE49-F238E27FC236}">
                  <a16:creationId xmlns:a16="http://schemas.microsoft.com/office/drawing/2014/main" id="{3DEA925E-4F9E-C72E-4CE1-05EA431D0117}"/>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4123709" y="3587503"/>
              <a:ext cx="698172" cy="237560"/>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14" descr="TPS Pakistan (Pvt.) Ltd. - P@SHA">
              <a:extLst>
                <a:ext uri="{FF2B5EF4-FFF2-40B4-BE49-F238E27FC236}">
                  <a16:creationId xmlns:a16="http://schemas.microsoft.com/office/drawing/2014/main" id="{1F38F9D4-5FAE-C3B4-CA3D-DF2BB44EABDD}"/>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4964853" y="3616288"/>
              <a:ext cx="492809" cy="184208"/>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6" descr="Qanawat - Sony Music ME">
              <a:extLst>
                <a:ext uri="{FF2B5EF4-FFF2-40B4-BE49-F238E27FC236}">
                  <a16:creationId xmlns:a16="http://schemas.microsoft.com/office/drawing/2014/main" id="{101C8F0C-9819-5776-A6D7-C98DC8578B4A}"/>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4794895" y="3846860"/>
              <a:ext cx="724214" cy="329189"/>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0" descr="Paytek | LinkedIn">
              <a:extLst>
                <a:ext uri="{FF2B5EF4-FFF2-40B4-BE49-F238E27FC236}">
                  <a16:creationId xmlns:a16="http://schemas.microsoft.com/office/drawing/2014/main" id="{42E8B98A-9C76-2CA3-5D1A-84BBC9F7042F}"/>
                </a:ext>
              </a:extLst>
            </p:cNvPr>
            <p:cNvPicPr>
              <a:picLocks noChangeAspect="1" noChangeArrowheads="1"/>
            </p:cNvPicPr>
            <p:nvPr/>
          </p:nvPicPr>
          <p:blipFill rotWithShape="1">
            <a:blip r:embed="rId81">
              <a:clrChange>
                <a:clrFrom>
                  <a:srgbClr val="F7F7F7"/>
                </a:clrFrom>
                <a:clrTo>
                  <a:srgbClr val="F7F7F7">
                    <a:alpha val="0"/>
                  </a:srgbClr>
                </a:clrTo>
              </a:clrChange>
              <a:extLst>
                <a:ext uri="{28A0092B-C50C-407E-A947-70E740481C1C}">
                  <a14:useLocalDpi xmlns:a14="http://schemas.microsoft.com/office/drawing/2010/main" val="0"/>
                </a:ext>
              </a:extLst>
            </a:blip>
            <a:srcRect l="10053" t="25207" r="8596" b="24476"/>
            <a:stretch/>
          </p:blipFill>
          <p:spPr bwMode="auto">
            <a:xfrm>
              <a:off x="3403213" y="3980254"/>
              <a:ext cx="451214" cy="151931"/>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2" descr="BUSINESS MERCHANT SOLUTIONS(CREDIT CARD PROCESSING) - CH FUNDING  ENTERPRISES​">
              <a:extLst>
                <a:ext uri="{FF2B5EF4-FFF2-40B4-BE49-F238E27FC236}">
                  <a16:creationId xmlns:a16="http://schemas.microsoft.com/office/drawing/2014/main" id="{D7A3769D-2FD7-B8FC-D97C-0A76A9F56229}"/>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4076628" y="3903083"/>
              <a:ext cx="767804" cy="307121"/>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4" descr="Airtel Africa plc (Nigeria) notice of second closing of Airtel money  minority investments - AfricanFinancials">
              <a:extLst>
                <a:ext uri="{FF2B5EF4-FFF2-40B4-BE49-F238E27FC236}">
                  <a16:creationId xmlns:a16="http://schemas.microsoft.com/office/drawing/2014/main" id="{FAC20BC5-9471-FA02-BCCC-7B973DB4444A}"/>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3266922" y="6340944"/>
              <a:ext cx="353996" cy="353996"/>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6" descr="Telekom Networks Malawi Limited (TNM.mw) - AfricanFinancials">
              <a:extLst>
                <a:ext uri="{FF2B5EF4-FFF2-40B4-BE49-F238E27FC236}">
                  <a16:creationId xmlns:a16="http://schemas.microsoft.com/office/drawing/2014/main" id="{1F3E8D35-EEA0-24FA-8BC9-FCF566066DFA}"/>
                </a:ext>
              </a:extLst>
            </p:cNvPr>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3786430" y="6321123"/>
              <a:ext cx="442174" cy="442174"/>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28" descr="eGeneration enters into partnership with Robi Axiata Limited">
              <a:extLst>
                <a:ext uri="{FF2B5EF4-FFF2-40B4-BE49-F238E27FC236}">
                  <a16:creationId xmlns:a16="http://schemas.microsoft.com/office/drawing/2014/main" id="{D6A71D61-AFED-1FDA-31E3-03153CC036A4}"/>
                </a:ext>
              </a:extLst>
            </p:cNvPr>
            <p:cNvPicPr>
              <a:picLocks noChangeAspect="1" noChangeArrowheads="1"/>
            </p:cNvPicPr>
            <p:nvPr/>
          </p:nvPicPr>
          <p:blipFill>
            <a:blip r:embed="rId85">
              <a:extLst>
                <a:ext uri="{28A0092B-C50C-407E-A947-70E740481C1C}">
                  <a14:useLocalDpi xmlns:a14="http://schemas.microsoft.com/office/drawing/2010/main" val="0"/>
                </a:ext>
              </a:extLst>
            </a:blip>
            <a:srcRect/>
            <a:stretch>
              <a:fillRect/>
            </a:stretch>
          </p:blipFill>
          <p:spPr bwMode="auto">
            <a:xfrm>
              <a:off x="4380401" y="6281022"/>
              <a:ext cx="659978" cy="439185"/>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30" descr="SureCash – Send Money Thru Phone">
              <a:extLst>
                <a:ext uri="{FF2B5EF4-FFF2-40B4-BE49-F238E27FC236}">
                  <a16:creationId xmlns:a16="http://schemas.microsoft.com/office/drawing/2014/main" id="{8E90806B-224A-F2C4-08DB-0EC170F2FD43}"/>
                </a:ext>
              </a:extLst>
            </p:cNvPr>
            <p:cNvPicPr>
              <a:picLocks noChangeAspect="1" noChangeArrowheads="1"/>
            </p:cNvPicPr>
            <p:nvPr/>
          </p:nvPicPr>
          <p:blipFill rotWithShape="1">
            <a:blip r:embed="rId86">
              <a:extLst>
                <a:ext uri="{28A0092B-C50C-407E-A947-70E740481C1C}">
                  <a14:useLocalDpi xmlns:a14="http://schemas.microsoft.com/office/drawing/2010/main" val="0"/>
                </a:ext>
              </a:extLst>
            </a:blip>
            <a:srcRect b="21455"/>
            <a:stretch/>
          </p:blipFill>
          <p:spPr bwMode="auto">
            <a:xfrm>
              <a:off x="5070026" y="6819202"/>
              <a:ext cx="442175" cy="102293"/>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34" descr="Tigo habilita llamadas sin costo en zona afectada por incendios | Santa  Cruz Económico">
              <a:extLst>
                <a:ext uri="{FF2B5EF4-FFF2-40B4-BE49-F238E27FC236}">
                  <a16:creationId xmlns:a16="http://schemas.microsoft.com/office/drawing/2014/main" id="{F5A08B0B-E955-501F-EB73-D0D2C76D96F0}"/>
                </a:ext>
              </a:extLst>
            </p:cNvPr>
            <p:cNvPicPr>
              <a:picLocks noChangeAspect="1" noChangeArrowheads="1"/>
            </p:cNvPicPr>
            <p:nvPr/>
          </p:nvPicPr>
          <p:blipFill>
            <a:blip r:embed="rId87">
              <a:extLst>
                <a:ext uri="{28A0092B-C50C-407E-A947-70E740481C1C}">
                  <a14:useLocalDpi xmlns:a14="http://schemas.microsoft.com/office/drawing/2010/main" val="0"/>
                </a:ext>
              </a:extLst>
            </a:blip>
            <a:srcRect/>
            <a:stretch>
              <a:fillRect/>
            </a:stretch>
          </p:blipFill>
          <p:spPr bwMode="auto">
            <a:xfrm>
              <a:off x="5063690" y="6407786"/>
              <a:ext cx="455278" cy="268289"/>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36" descr="9mobile Announces Future-CEO Initiative To Commemorate International Day Of  Education - CYBER ERA: Catalyzing the Digital Economy">
              <a:extLst>
                <a:ext uri="{FF2B5EF4-FFF2-40B4-BE49-F238E27FC236}">
                  <a16:creationId xmlns:a16="http://schemas.microsoft.com/office/drawing/2014/main" id="{F6159A54-3772-11BE-98E3-D97E125D1B2F}"/>
                </a:ext>
              </a:extLst>
            </p:cNvPr>
            <p:cNvPicPr>
              <a:picLocks noChangeAspect="1" noChangeArrowheads="1"/>
            </p:cNvPicPr>
            <p:nvPr/>
          </p:nvPicPr>
          <p:blipFill rotWithShape="1">
            <a:blip r:embed="rId88">
              <a:extLst>
                <a:ext uri="{28A0092B-C50C-407E-A947-70E740481C1C}">
                  <a14:useLocalDpi xmlns:a14="http://schemas.microsoft.com/office/drawing/2010/main" val="0"/>
                </a:ext>
              </a:extLst>
            </a:blip>
            <a:srcRect l="23377" t="-1367" r="14245" b="2955"/>
            <a:stretch/>
          </p:blipFill>
          <p:spPr bwMode="auto">
            <a:xfrm>
              <a:off x="3331081" y="6707994"/>
              <a:ext cx="330973" cy="349868"/>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38" descr="Katie, Author at TLG Capital - Page 4 of 5">
              <a:extLst>
                <a:ext uri="{FF2B5EF4-FFF2-40B4-BE49-F238E27FC236}">
                  <a16:creationId xmlns:a16="http://schemas.microsoft.com/office/drawing/2014/main" id="{2A48E3DF-7F39-8A43-2F97-71304C5DD534}"/>
                </a:ext>
              </a:extLst>
            </p:cNvPr>
            <p:cNvPicPr>
              <a:picLocks noChangeAspect="1" noChangeArrowheads="1"/>
            </p:cNvPicPr>
            <p:nvPr/>
          </p:nvPicPr>
          <p:blipFill rotWithShape="1">
            <a:blip r:embed="rId89">
              <a:extLst>
                <a:ext uri="{28A0092B-C50C-407E-A947-70E740481C1C}">
                  <a14:useLocalDpi xmlns:a14="http://schemas.microsoft.com/office/drawing/2010/main" val="0"/>
                </a:ext>
              </a:extLst>
            </a:blip>
            <a:srcRect t="35632"/>
            <a:stretch/>
          </p:blipFill>
          <p:spPr bwMode="auto">
            <a:xfrm>
              <a:off x="3787221" y="6832768"/>
              <a:ext cx="507427" cy="147719"/>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31">
              <a:extLst>
                <a:ext uri="{FF2B5EF4-FFF2-40B4-BE49-F238E27FC236}">
                  <a16:creationId xmlns:a16="http://schemas.microsoft.com/office/drawing/2014/main" id="{32EBB76D-14D1-58DB-1766-E3FC89E842C0}"/>
                </a:ext>
              </a:extLst>
            </p:cNvPr>
            <p:cNvPicPr>
              <a:picLocks noChangeAspect="1"/>
            </p:cNvPicPr>
            <p:nvPr/>
          </p:nvPicPr>
          <p:blipFill>
            <a:blip r:embed="rId90"/>
            <a:stretch>
              <a:fillRect/>
            </a:stretch>
          </p:blipFill>
          <p:spPr>
            <a:xfrm>
              <a:off x="4441386" y="6830029"/>
              <a:ext cx="511301" cy="131261"/>
            </a:xfrm>
            <a:prstGeom prst="rect">
              <a:avLst/>
            </a:prstGeom>
          </p:spPr>
        </p:pic>
        <p:pic>
          <p:nvPicPr>
            <p:cNvPr id="133" name="Picture 42" descr="Banco de Bangladés - Wikipedia, la enciclopedia libre">
              <a:extLst>
                <a:ext uri="{FF2B5EF4-FFF2-40B4-BE49-F238E27FC236}">
                  <a16:creationId xmlns:a16="http://schemas.microsoft.com/office/drawing/2014/main" id="{B829F39E-F851-0FAD-4978-1DFBE975907B}"/>
                </a:ext>
              </a:extLst>
            </p:cNvPr>
            <p:cNvPicPr>
              <a:picLocks noChangeAspect="1" noChangeArrowheads="1"/>
            </p:cNvPicPr>
            <p:nvPr/>
          </p:nvPicPr>
          <p:blipFill>
            <a:blip r:embed="rId91">
              <a:extLst>
                <a:ext uri="{28A0092B-C50C-407E-A947-70E740481C1C}">
                  <a14:useLocalDpi xmlns:a14="http://schemas.microsoft.com/office/drawing/2010/main" val="0"/>
                </a:ext>
              </a:extLst>
            </a:blip>
            <a:srcRect/>
            <a:stretch>
              <a:fillRect/>
            </a:stretch>
          </p:blipFill>
          <p:spPr bwMode="auto">
            <a:xfrm>
              <a:off x="6022269" y="3100766"/>
              <a:ext cx="311495" cy="311495"/>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48" descr="National Bank of Rwanda (BNR) | CBI-360 Ltd">
              <a:extLst>
                <a:ext uri="{FF2B5EF4-FFF2-40B4-BE49-F238E27FC236}">
                  <a16:creationId xmlns:a16="http://schemas.microsoft.com/office/drawing/2014/main" id="{A07B8A7B-C2B8-FE71-29CA-EA730D182C8F}"/>
                </a:ext>
              </a:extLst>
            </p:cNvPr>
            <p:cNvPicPr>
              <a:picLocks noChangeAspect="1" noChangeArrowheads="1"/>
            </p:cNvPicPr>
            <p:nvPr/>
          </p:nvPicPr>
          <p:blipFill>
            <a:blip r:embed="rId92">
              <a:extLst>
                <a:ext uri="{28A0092B-C50C-407E-A947-70E740481C1C}">
                  <a14:useLocalDpi xmlns:a14="http://schemas.microsoft.com/office/drawing/2010/main" val="0"/>
                </a:ext>
              </a:extLst>
            </a:blip>
            <a:srcRect/>
            <a:stretch>
              <a:fillRect/>
            </a:stretch>
          </p:blipFill>
          <p:spPr bwMode="auto">
            <a:xfrm>
              <a:off x="7180353" y="3075645"/>
              <a:ext cx="314411" cy="331356"/>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34">
              <a:extLst>
                <a:ext uri="{FF2B5EF4-FFF2-40B4-BE49-F238E27FC236}">
                  <a16:creationId xmlns:a16="http://schemas.microsoft.com/office/drawing/2014/main" id="{DCA8B2E4-D963-8271-1768-CD80B831A8E5}"/>
                </a:ext>
              </a:extLst>
            </p:cNvPr>
            <p:cNvPicPr>
              <a:picLocks noChangeAspect="1"/>
            </p:cNvPicPr>
            <p:nvPr/>
          </p:nvPicPr>
          <p:blipFill rotWithShape="1">
            <a:blip r:embed="rId93"/>
            <a:srcRect l="25451" r="25390"/>
            <a:stretch/>
          </p:blipFill>
          <p:spPr>
            <a:xfrm>
              <a:off x="6558209" y="3022005"/>
              <a:ext cx="375235" cy="429302"/>
            </a:xfrm>
            <a:prstGeom prst="rect">
              <a:avLst/>
            </a:prstGeom>
          </p:spPr>
        </p:pic>
        <p:pic>
          <p:nvPicPr>
            <p:cNvPr id="136" name="Picture 52">
              <a:extLst>
                <a:ext uri="{FF2B5EF4-FFF2-40B4-BE49-F238E27FC236}">
                  <a16:creationId xmlns:a16="http://schemas.microsoft.com/office/drawing/2014/main" id="{7852EEEA-97A5-2167-49A7-B89CD7AEEE71}"/>
                </a:ext>
              </a:extLst>
            </p:cNvPr>
            <p:cNvPicPr>
              <a:picLocks noChangeAspect="1" noChangeArrowheads="1"/>
            </p:cNvPicPr>
            <p:nvPr/>
          </p:nvPicPr>
          <p:blipFill>
            <a:blip r:embed="rId94">
              <a:extLst>
                <a:ext uri="{28A0092B-C50C-407E-A947-70E740481C1C}">
                  <a14:useLocalDpi xmlns:a14="http://schemas.microsoft.com/office/drawing/2010/main" val="0"/>
                </a:ext>
              </a:extLst>
            </a:blip>
            <a:srcRect/>
            <a:stretch>
              <a:fillRect/>
            </a:stretch>
          </p:blipFill>
          <p:spPr bwMode="auto">
            <a:xfrm>
              <a:off x="7696609" y="3069414"/>
              <a:ext cx="294277" cy="283683"/>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54" descr="State Bank of Pakistan - Wikipedia">
              <a:extLst>
                <a:ext uri="{FF2B5EF4-FFF2-40B4-BE49-F238E27FC236}">
                  <a16:creationId xmlns:a16="http://schemas.microsoft.com/office/drawing/2014/main" id="{85BD504C-79C8-4BE0-14BF-995F205113DC}"/>
                </a:ext>
              </a:extLst>
            </p:cNvPr>
            <p:cNvPicPr>
              <a:picLocks noChangeAspect="1" noChangeArrowheads="1"/>
            </p:cNvPicPr>
            <p:nvPr/>
          </p:nvPicPr>
          <p:blipFill>
            <a:blip r:embed="rId95">
              <a:extLst>
                <a:ext uri="{28A0092B-C50C-407E-A947-70E740481C1C}">
                  <a14:useLocalDpi xmlns:a14="http://schemas.microsoft.com/office/drawing/2010/main" val="0"/>
                </a:ext>
              </a:extLst>
            </a:blip>
            <a:srcRect/>
            <a:stretch>
              <a:fillRect/>
            </a:stretch>
          </p:blipFill>
          <p:spPr bwMode="auto">
            <a:xfrm flipH="1">
              <a:off x="6027448" y="3486538"/>
              <a:ext cx="332465" cy="332465"/>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56" descr="Bank of Zambia - Press Statement on cash withdrawal allegations: The Bank  of Zambia does not hold accounts for individuals but interacts with the  public in terms of the issuance of currency">
              <a:extLst>
                <a:ext uri="{FF2B5EF4-FFF2-40B4-BE49-F238E27FC236}">
                  <a16:creationId xmlns:a16="http://schemas.microsoft.com/office/drawing/2014/main" id="{68CB0557-7279-C3DB-0B79-4ED121B3CB67}"/>
                </a:ext>
              </a:extLst>
            </p:cNvPr>
            <p:cNvPicPr>
              <a:picLocks noChangeAspect="1" noChangeArrowheads="1"/>
            </p:cNvPicPr>
            <p:nvPr/>
          </p:nvPicPr>
          <p:blipFill>
            <a:blip r:embed="rId96">
              <a:extLst>
                <a:ext uri="{28A0092B-C50C-407E-A947-70E740481C1C}">
                  <a14:useLocalDpi xmlns:a14="http://schemas.microsoft.com/office/drawing/2010/main" val="0"/>
                </a:ext>
              </a:extLst>
            </a:blip>
            <a:srcRect/>
            <a:stretch>
              <a:fillRect/>
            </a:stretch>
          </p:blipFill>
          <p:spPr bwMode="auto">
            <a:xfrm>
              <a:off x="7606431" y="3340473"/>
              <a:ext cx="502953" cy="502953"/>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38">
              <a:extLst>
                <a:ext uri="{FF2B5EF4-FFF2-40B4-BE49-F238E27FC236}">
                  <a16:creationId xmlns:a16="http://schemas.microsoft.com/office/drawing/2014/main" id="{815BA287-4ED7-FA6B-F0FD-CEB43C0FAA44}"/>
                </a:ext>
              </a:extLst>
            </p:cNvPr>
            <p:cNvPicPr>
              <a:picLocks noChangeAspect="1"/>
            </p:cNvPicPr>
            <p:nvPr/>
          </p:nvPicPr>
          <p:blipFill>
            <a:blip r:embed="rId97"/>
            <a:stretch>
              <a:fillRect/>
            </a:stretch>
          </p:blipFill>
          <p:spPr>
            <a:xfrm>
              <a:off x="6594108" y="3461195"/>
              <a:ext cx="348826" cy="348826"/>
            </a:xfrm>
            <a:prstGeom prst="rect">
              <a:avLst/>
            </a:prstGeom>
          </p:spPr>
        </p:pic>
        <p:pic>
          <p:nvPicPr>
            <p:cNvPr id="140" name="Picture 58">
              <a:extLst>
                <a:ext uri="{FF2B5EF4-FFF2-40B4-BE49-F238E27FC236}">
                  <a16:creationId xmlns:a16="http://schemas.microsoft.com/office/drawing/2014/main" id="{B7C5DBC5-63E2-4D82-F719-A06338B50CD8}"/>
                </a:ext>
              </a:extLst>
            </p:cNvPr>
            <p:cNvPicPr>
              <a:picLocks noChangeAspect="1" noChangeArrowheads="1"/>
            </p:cNvPicPr>
            <p:nvPr/>
          </p:nvPicPr>
          <p:blipFill>
            <a:blip r:embed="rId98">
              <a:extLst>
                <a:ext uri="{28A0092B-C50C-407E-A947-70E740481C1C}">
                  <a14:useLocalDpi xmlns:a14="http://schemas.microsoft.com/office/drawing/2010/main" val="0"/>
                </a:ext>
              </a:extLst>
            </a:blip>
            <a:srcRect/>
            <a:stretch>
              <a:fillRect/>
            </a:stretch>
          </p:blipFill>
          <p:spPr bwMode="auto">
            <a:xfrm>
              <a:off x="7201270" y="3485021"/>
              <a:ext cx="329055" cy="329055"/>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60" descr="I.D. Inspiring Development GmbH | LinkedIn">
              <a:extLst>
                <a:ext uri="{FF2B5EF4-FFF2-40B4-BE49-F238E27FC236}">
                  <a16:creationId xmlns:a16="http://schemas.microsoft.com/office/drawing/2014/main" id="{CD906D9C-35F4-E96A-422A-3DD5027A3A00}"/>
                </a:ext>
              </a:extLst>
            </p:cNvPr>
            <p:cNvPicPr>
              <a:picLocks noChangeAspect="1" noChangeArrowheads="1"/>
            </p:cNvPicPr>
            <p:nvPr/>
          </p:nvPicPr>
          <p:blipFill rotWithShape="1">
            <a:blip r:embed="rId99">
              <a:extLst>
                <a:ext uri="{28A0092B-C50C-407E-A947-70E740481C1C}">
                  <a14:useLocalDpi xmlns:a14="http://schemas.microsoft.com/office/drawing/2010/main" val="0"/>
                </a:ext>
              </a:extLst>
            </a:blip>
            <a:srcRect l="-174" t="31947" r="174" b="30965"/>
            <a:stretch/>
          </p:blipFill>
          <p:spPr bwMode="auto">
            <a:xfrm>
              <a:off x="554645" y="6477263"/>
              <a:ext cx="552941" cy="205077"/>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62" descr="KPMG - Wikipedia, la enciclopedia libre">
              <a:extLst>
                <a:ext uri="{FF2B5EF4-FFF2-40B4-BE49-F238E27FC236}">
                  <a16:creationId xmlns:a16="http://schemas.microsoft.com/office/drawing/2014/main" id="{89E0C22C-0694-0930-EE85-89793B180449}"/>
                </a:ext>
              </a:extLst>
            </p:cNvPr>
            <p:cNvPicPr>
              <a:picLocks noChangeAspect="1" noChangeArrowheads="1"/>
            </p:cNvPicPr>
            <p:nvPr/>
          </p:nvPicPr>
          <p:blipFill>
            <a:blip r:embed="rId100">
              <a:extLst>
                <a:ext uri="{28A0092B-C50C-407E-A947-70E740481C1C}">
                  <a14:useLocalDpi xmlns:a14="http://schemas.microsoft.com/office/drawing/2010/main" val="0"/>
                </a:ext>
              </a:extLst>
            </a:blip>
            <a:srcRect/>
            <a:stretch>
              <a:fillRect/>
            </a:stretch>
          </p:blipFill>
          <p:spPr bwMode="auto">
            <a:xfrm>
              <a:off x="1376408" y="6502150"/>
              <a:ext cx="447518" cy="174159"/>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64" descr="Press Kit BFAGlobal - BFA Global">
              <a:extLst>
                <a:ext uri="{FF2B5EF4-FFF2-40B4-BE49-F238E27FC236}">
                  <a16:creationId xmlns:a16="http://schemas.microsoft.com/office/drawing/2014/main" id="{07AC70DA-B949-5D46-8377-D7DDD211A641}"/>
                </a:ext>
              </a:extLst>
            </p:cNvPr>
            <p:cNvPicPr>
              <a:picLocks noChangeAspect="1" noChangeArrowheads="1"/>
            </p:cNvPicPr>
            <p:nvPr/>
          </p:nvPicPr>
          <p:blipFill>
            <a:blip r:embed="rId101">
              <a:extLst>
                <a:ext uri="{28A0092B-C50C-407E-A947-70E740481C1C}">
                  <a14:useLocalDpi xmlns:a14="http://schemas.microsoft.com/office/drawing/2010/main" val="0"/>
                </a:ext>
              </a:extLst>
            </a:blip>
            <a:srcRect/>
            <a:stretch>
              <a:fillRect/>
            </a:stretch>
          </p:blipFill>
          <p:spPr bwMode="auto">
            <a:xfrm>
              <a:off x="2279927" y="6733949"/>
              <a:ext cx="378802" cy="253797"/>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66" descr="About Us – Quantik Global">
              <a:extLst>
                <a:ext uri="{FF2B5EF4-FFF2-40B4-BE49-F238E27FC236}">
                  <a16:creationId xmlns:a16="http://schemas.microsoft.com/office/drawing/2014/main" id="{B50C0824-8288-6EC9-8F72-EE8F712E77F3}"/>
                </a:ext>
              </a:extLst>
            </p:cNvPr>
            <p:cNvPicPr>
              <a:picLocks noChangeAspect="1" noChangeArrowheads="1"/>
            </p:cNvPicPr>
            <p:nvPr/>
          </p:nvPicPr>
          <p:blipFill>
            <a:blip r:embed="rId102">
              <a:extLst>
                <a:ext uri="{BEBA8EAE-BF5A-486C-A8C5-ECC9F3942E4B}">
                  <a14:imgProps xmlns:a14="http://schemas.microsoft.com/office/drawing/2010/main">
                    <a14:imgLayer r:embed="rId103">
                      <a14:imgEffect>
                        <a14:artisticCement/>
                      </a14:imgEffect>
                    </a14:imgLayer>
                  </a14:imgProps>
                </a:ext>
                <a:ext uri="{28A0092B-C50C-407E-A947-70E740481C1C}">
                  <a14:useLocalDpi xmlns:a14="http://schemas.microsoft.com/office/drawing/2010/main" val="0"/>
                </a:ext>
              </a:extLst>
            </a:blip>
            <a:srcRect/>
            <a:stretch>
              <a:fillRect/>
            </a:stretch>
          </p:blipFill>
          <p:spPr bwMode="auto">
            <a:xfrm>
              <a:off x="592710" y="6822707"/>
              <a:ext cx="514876" cy="154675"/>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68" descr="Jeypent : : Aspire . Inspire . Refire">
              <a:extLst>
                <a:ext uri="{FF2B5EF4-FFF2-40B4-BE49-F238E27FC236}">
                  <a16:creationId xmlns:a16="http://schemas.microsoft.com/office/drawing/2014/main" id="{93F1A637-F266-049F-E589-438342A1619C}"/>
                </a:ext>
              </a:extLst>
            </p:cNvPr>
            <p:cNvPicPr>
              <a:picLocks noChangeAspect="1" noChangeArrowheads="1"/>
            </p:cNvPicPr>
            <p:nvPr/>
          </p:nvPicPr>
          <p:blipFill rotWithShape="1">
            <a:blip r:embed="rId104">
              <a:extLst>
                <a:ext uri="{28A0092B-C50C-407E-A947-70E740481C1C}">
                  <a14:useLocalDpi xmlns:a14="http://schemas.microsoft.com/office/drawing/2010/main" val="0"/>
                </a:ext>
              </a:extLst>
            </a:blip>
            <a:srcRect r="47091" b="23471"/>
            <a:stretch/>
          </p:blipFill>
          <p:spPr bwMode="auto">
            <a:xfrm>
              <a:off x="2189267" y="6440600"/>
              <a:ext cx="545823" cy="175441"/>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145">
              <a:extLst>
                <a:ext uri="{FF2B5EF4-FFF2-40B4-BE49-F238E27FC236}">
                  <a16:creationId xmlns:a16="http://schemas.microsoft.com/office/drawing/2014/main" id="{8AF2F9F8-411A-F536-6E83-35936824032E}"/>
                </a:ext>
              </a:extLst>
            </p:cNvPr>
            <p:cNvPicPr>
              <a:picLocks noChangeAspect="1"/>
            </p:cNvPicPr>
            <p:nvPr/>
          </p:nvPicPr>
          <p:blipFill rotWithShape="1">
            <a:blip r:embed="rId105"/>
            <a:srcRect l="5392" t="16304" r="71831" b="75608"/>
            <a:stretch/>
          </p:blipFill>
          <p:spPr>
            <a:xfrm>
              <a:off x="1272779" y="6811817"/>
              <a:ext cx="774371" cy="154675"/>
            </a:xfrm>
            <a:prstGeom prst="rect">
              <a:avLst/>
            </a:prstGeom>
          </p:spPr>
        </p:pic>
        <p:pic>
          <p:nvPicPr>
            <p:cNvPr id="147" name="Picture 146">
              <a:extLst>
                <a:ext uri="{FF2B5EF4-FFF2-40B4-BE49-F238E27FC236}">
                  <a16:creationId xmlns:a16="http://schemas.microsoft.com/office/drawing/2014/main" id="{5AC4D456-AF39-A3F1-9CE1-2EE16EB02A7E}"/>
                </a:ext>
              </a:extLst>
            </p:cNvPr>
            <p:cNvPicPr>
              <a:picLocks noChangeAspect="1"/>
            </p:cNvPicPr>
            <p:nvPr/>
          </p:nvPicPr>
          <p:blipFill>
            <a:blip r:embed="rId106"/>
            <a:stretch>
              <a:fillRect/>
            </a:stretch>
          </p:blipFill>
          <p:spPr>
            <a:xfrm>
              <a:off x="6839864" y="6633208"/>
              <a:ext cx="260496" cy="306841"/>
            </a:xfrm>
            <a:prstGeom prst="rect">
              <a:avLst/>
            </a:prstGeom>
          </p:spPr>
        </p:pic>
      </p:grpSp>
      <p:sp>
        <p:nvSpPr>
          <p:cNvPr id="150" name="TextBox 149">
            <a:extLst>
              <a:ext uri="{FF2B5EF4-FFF2-40B4-BE49-F238E27FC236}">
                <a16:creationId xmlns:a16="http://schemas.microsoft.com/office/drawing/2014/main" id="{2CC33FC1-D30E-AC4F-70D9-EECB30F7DEBB}"/>
              </a:ext>
            </a:extLst>
          </p:cNvPr>
          <p:cNvSpPr txBox="1"/>
          <p:nvPr/>
        </p:nvSpPr>
        <p:spPr>
          <a:xfrm>
            <a:off x="205898" y="1415423"/>
            <a:ext cx="3817976" cy="1592744"/>
          </a:xfrm>
          <a:prstGeom prst="rect">
            <a:avLst/>
          </a:prstGeom>
          <a:noFill/>
        </p:spPr>
        <p:txBody>
          <a:bodyPr wrap="square">
            <a:spAutoFit/>
          </a:bodyPr>
          <a:lstStyle/>
          <a:p>
            <a:pPr marL="0" marR="0" lvl="0" indent="0" algn="just" defTabSz="414772" rtl="0" eaLnBrk="1" fontAlgn="auto" latinLnBrk="0" hangingPunct="1">
              <a:lnSpc>
                <a:spcPts val="1270"/>
              </a:lnSpc>
              <a:spcBef>
                <a:spcPts val="0"/>
              </a:spcBef>
              <a:spcAft>
                <a:spcPts val="454"/>
              </a:spcAft>
              <a:buClrTx/>
              <a:buSzTx/>
              <a:buFontTx/>
              <a:buNone/>
              <a:tabLst/>
              <a:defRPr/>
            </a:pPr>
            <a:r>
              <a:rPr kumimoji="0" lang="en-US" sz="1089" b="0" i="0" u="none" strike="noStrike" kern="1200" cap="none" spc="0" normalizeH="0" baseline="0" noProof="0">
                <a:ln>
                  <a:noFill/>
                </a:ln>
                <a:solidFill>
                  <a:srgbClr val="141414"/>
                </a:solidFill>
                <a:effectLst/>
                <a:uLnTx/>
                <a:uFillTx/>
                <a:latin typeface="Raleway Light" pitchFamily="2" charset="0"/>
                <a:ea typeface="+mn-ea"/>
                <a:cs typeface="+mn-cs"/>
                <a:hlinkClick r:id="rId107"/>
              </a:rPr>
              <a:t>Instant and Inclusive Payment Systems (IIPS) </a:t>
            </a:r>
            <a:r>
              <a:rPr kumimoji="0" lang="en-US" sz="1089" b="0" i="0" u="none" strike="noStrike" kern="1200" cap="none" spc="0" normalizeH="0" baseline="0" noProof="0">
                <a:ln>
                  <a:noFill/>
                </a:ln>
                <a:solidFill>
                  <a:srgbClr val="141414"/>
                </a:solidFill>
                <a:effectLst/>
                <a:uLnTx/>
                <a:uFillTx/>
                <a:latin typeface="Raleway Light" pitchFamily="2" charset="0"/>
                <a:ea typeface="+mn-ea"/>
                <a:cs typeface="+mn-cs"/>
              </a:rPr>
              <a:t>builds human capital in countries embarking on financial inclusion strategies, especially those building new payment systems. The aim of this program is to build a new league of professionals that have been trained on principles, architectures and implementation guidelines for a country-level digital financial payment system designed to bring the poor into the formal economy. The program strengthens capacity through </a:t>
            </a:r>
            <a:r>
              <a:rPr kumimoji="0" lang="en-US" sz="1089" b="1" i="0" u="none" strike="noStrike" kern="1200" cap="none" spc="0" normalizeH="0" baseline="0" noProof="0">
                <a:ln>
                  <a:noFill/>
                </a:ln>
                <a:solidFill>
                  <a:srgbClr val="141414"/>
                </a:solidFill>
                <a:effectLst/>
                <a:uLnTx/>
                <a:uFillTx/>
                <a:latin typeface="Raleway Light" pitchFamily="2" charset="0"/>
                <a:ea typeface="+mn-ea"/>
                <a:cs typeface="+mn-cs"/>
              </a:rPr>
              <a:t>3 </a:t>
            </a:r>
            <a:r>
              <a:rPr kumimoji="0" lang="en-US" sz="1089" b="1" i="0" u="none" strike="noStrike" kern="1200" cap="none" spc="0" normalizeH="0" baseline="0" noProof="0" err="1">
                <a:ln>
                  <a:noFill/>
                </a:ln>
                <a:solidFill>
                  <a:srgbClr val="141414"/>
                </a:solidFill>
                <a:effectLst/>
                <a:uLnTx/>
                <a:uFillTx/>
                <a:latin typeface="Raleway Light" pitchFamily="2" charset="0"/>
                <a:ea typeface="+mn-ea"/>
                <a:cs typeface="+mn-cs"/>
              </a:rPr>
              <a:t>specialisations</a:t>
            </a:r>
            <a:r>
              <a:rPr kumimoji="0" lang="en-US" sz="1089" b="1" i="0" u="none" strike="noStrike" kern="1200" cap="none" spc="0" normalizeH="0" baseline="0" noProof="0">
                <a:ln>
                  <a:noFill/>
                </a:ln>
                <a:solidFill>
                  <a:srgbClr val="141414"/>
                </a:solidFill>
                <a:effectLst/>
                <a:uLnTx/>
                <a:uFillTx/>
                <a:latin typeface="Raleway Light" pitchFamily="2" charset="0"/>
                <a:ea typeface="+mn-ea"/>
                <a:cs typeface="+mn-cs"/>
              </a:rPr>
              <a:t>:</a:t>
            </a:r>
            <a:endParaRPr kumimoji="0" lang="en-ZA" sz="1089" b="1" i="0" u="none" strike="noStrike" kern="1200" cap="none" spc="0" normalizeH="0" baseline="0" noProof="0">
              <a:ln>
                <a:noFill/>
              </a:ln>
              <a:solidFill>
                <a:srgbClr val="141414"/>
              </a:solidFill>
              <a:effectLst/>
              <a:uLnTx/>
              <a:uFillTx/>
              <a:latin typeface="Raleway Light" pitchFamily="2" charset="0"/>
              <a:ea typeface="+mn-ea"/>
              <a:cs typeface="+mn-cs"/>
            </a:endParaRPr>
          </a:p>
        </p:txBody>
      </p:sp>
      <p:sp>
        <p:nvSpPr>
          <p:cNvPr id="151" name="TextBox 150">
            <a:extLst>
              <a:ext uri="{FF2B5EF4-FFF2-40B4-BE49-F238E27FC236}">
                <a16:creationId xmlns:a16="http://schemas.microsoft.com/office/drawing/2014/main" id="{36100A06-BA6D-93F7-D91C-1498C9395FD0}"/>
              </a:ext>
            </a:extLst>
          </p:cNvPr>
          <p:cNvSpPr txBox="1"/>
          <p:nvPr/>
        </p:nvSpPr>
        <p:spPr>
          <a:xfrm>
            <a:off x="191502" y="3334127"/>
            <a:ext cx="3955058" cy="930383"/>
          </a:xfrm>
          <a:prstGeom prst="rect">
            <a:avLst/>
          </a:prstGeom>
          <a:noFill/>
        </p:spPr>
        <p:txBody>
          <a:bodyPr wrap="square" rtlCol="0">
            <a:spAutoFit/>
          </a:bodyPr>
          <a:lstStyle/>
          <a:p>
            <a:pPr marL="0" marR="0" lvl="0" indent="0" algn="just" defTabSz="414772" rtl="0" eaLnBrk="1" fontAlgn="auto" latinLnBrk="0" hangingPunct="1">
              <a:lnSpc>
                <a:spcPct val="100000"/>
              </a:lnSpc>
              <a:spcBef>
                <a:spcPts val="0"/>
              </a:spcBef>
              <a:spcAft>
                <a:spcPts val="0"/>
              </a:spcAft>
              <a:buClrTx/>
              <a:buSzTx/>
              <a:buFontTx/>
              <a:buNone/>
              <a:tabLst/>
              <a:defRPr/>
            </a:pPr>
            <a:r>
              <a:rPr kumimoji="0" lang="en-US" sz="1089" b="0" i="0" u="none" strike="noStrike" kern="1200" cap="none" spc="0" normalizeH="0" baseline="0" noProof="0">
                <a:ln>
                  <a:noFill/>
                </a:ln>
                <a:solidFill>
                  <a:srgbClr val="141414"/>
                </a:solidFill>
                <a:effectLst/>
                <a:uLnTx/>
                <a:uFillTx/>
                <a:latin typeface="Raleway Light" pitchFamily="2" charset="0"/>
                <a:ea typeface="+mn-ea"/>
                <a:cs typeface="+mn-cs"/>
              </a:rPr>
              <a:t>Regulators and/or the project leads designated to develop the governance/supervision of payment systems who </a:t>
            </a:r>
            <a:endParaRPr kumimoji="0" lang="en-ZA" sz="1089" b="0" i="0" u="none" strike="noStrike" kern="1200" cap="none" spc="0" normalizeH="0" baseline="0" noProof="0">
              <a:ln>
                <a:noFill/>
              </a:ln>
              <a:solidFill>
                <a:srgbClr val="141414"/>
              </a:solidFill>
              <a:effectLst/>
              <a:uLnTx/>
              <a:uFillTx/>
              <a:latin typeface="Raleway Light" pitchFamily="2" charset="0"/>
              <a:ea typeface="+mn-ea"/>
              <a:cs typeface="+mn-cs"/>
            </a:endParaRPr>
          </a:p>
          <a:p>
            <a:pPr marL="0" marR="0" lvl="0" indent="0" algn="just" defTabSz="414772" rtl="0" eaLnBrk="1" fontAlgn="auto" latinLnBrk="0" hangingPunct="1">
              <a:lnSpc>
                <a:spcPct val="100000"/>
              </a:lnSpc>
              <a:spcBef>
                <a:spcPts val="0"/>
              </a:spcBef>
              <a:spcAft>
                <a:spcPts val="0"/>
              </a:spcAft>
              <a:buClrTx/>
              <a:buSzTx/>
              <a:buFontTx/>
              <a:buNone/>
              <a:tabLst/>
              <a:defRPr/>
            </a:pPr>
            <a:r>
              <a:rPr kumimoji="0" lang="en-US" sz="1089" b="0" i="0" u="none" strike="noStrike" kern="1200" cap="none" spc="0" normalizeH="0" baseline="0" noProof="0">
                <a:ln>
                  <a:noFill/>
                </a:ln>
                <a:solidFill>
                  <a:srgbClr val="141414"/>
                </a:solidFill>
                <a:effectLst/>
                <a:uLnTx/>
                <a:uFillTx/>
                <a:latin typeface="Raleway Light" pitchFamily="2" charset="0"/>
                <a:ea typeface="+mn-ea"/>
                <a:cs typeface="+mn-cs"/>
              </a:rPr>
              <a:t>advocate for a vision for pro-poor DFS, including policy and regulatory harmonization across multiple countries in collaboration with </a:t>
            </a:r>
            <a:r>
              <a:rPr kumimoji="0" lang="en-ZA" sz="1089" b="0" i="0" u="none" strike="noStrike" kern="1200" cap="none" spc="0" normalizeH="0" baseline="0" noProof="0">
                <a:ln>
                  <a:noFill/>
                </a:ln>
                <a:solidFill>
                  <a:srgbClr val="141414"/>
                </a:solidFill>
                <a:effectLst/>
                <a:uLnTx/>
                <a:uFillTx/>
                <a:latin typeface="Raleway Light" pitchFamily="2" charset="0"/>
                <a:ea typeface="+mn-ea"/>
                <a:cs typeface="+mn-cs"/>
              </a:rPr>
              <a:t>regional and continental bodies.</a:t>
            </a:r>
          </a:p>
        </p:txBody>
      </p:sp>
      <p:sp>
        <p:nvSpPr>
          <p:cNvPr id="152" name="TextBox 151">
            <a:extLst>
              <a:ext uri="{FF2B5EF4-FFF2-40B4-BE49-F238E27FC236}">
                <a16:creationId xmlns:a16="http://schemas.microsoft.com/office/drawing/2014/main" id="{CD40B00A-592B-75A9-DFA4-A7582B133AA5}"/>
              </a:ext>
            </a:extLst>
          </p:cNvPr>
          <p:cNvSpPr txBox="1"/>
          <p:nvPr/>
        </p:nvSpPr>
        <p:spPr>
          <a:xfrm>
            <a:off x="189651" y="1158349"/>
            <a:ext cx="4442430" cy="260264"/>
          </a:xfrm>
          <a:prstGeom prst="rect">
            <a:avLst/>
          </a:prstGeom>
          <a:noFill/>
        </p:spPr>
        <p:txBody>
          <a:bodyPr wrap="square">
            <a:spAutoFit/>
          </a:bodyPr>
          <a:lstStyle/>
          <a:p>
            <a:pPr marL="0" marR="0" lvl="0" indent="0" algn="just" defTabSz="414772" rtl="0" eaLnBrk="1" fontAlgn="auto" latinLnBrk="0" hangingPunct="1">
              <a:lnSpc>
                <a:spcPct val="107000"/>
              </a:lnSpc>
              <a:spcBef>
                <a:spcPts val="0"/>
              </a:spcBef>
              <a:spcAft>
                <a:spcPts val="726"/>
              </a:spcAft>
              <a:buClrTx/>
              <a:buSzTx/>
              <a:buFontTx/>
              <a:buNone/>
              <a:tabLst/>
              <a:defRPr/>
            </a:pPr>
            <a:r>
              <a:rPr kumimoji="0" lang="en-ZA" sz="1089" b="1" i="0" u="none" strike="noStrike" kern="1200" cap="none" spc="0" normalizeH="0" baseline="0" noProof="0">
                <a:ln>
                  <a:noFill/>
                </a:ln>
                <a:solidFill>
                  <a:srgbClr val="63102A"/>
                </a:solidFill>
                <a:effectLst/>
                <a:uLnTx/>
                <a:uFillTx/>
                <a:latin typeface="Raleway" pitchFamily="2" charset="0"/>
                <a:ea typeface="Calibri" panose="020F0502020204030204" pitchFamily="34" charset="0"/>
                <a:cs typeface="Times New Roman" panose="02020603050405020304" pitchFamily="18" charset="0"/>
              </a:rPr>
              <a:t>Summary </a:t>
            </a:r>
          </a:p>
        </p:txBody>
      </p:sp>
      <p:sp>
        <p:nvSpPr>
          <p:cNvPr id="2" name="TextBox 1">
            <a:extLst>
              <a:ext uri="{FF2B5EF4-FFF2-40B4-BE49-F238E27FC236}">
                <a16:creationId xmlns:a16="http://schemas.microsoft.com/office/drawing/2014/main" id="{963F914D-C8E1-414F-04E4-8E8C48FDFA9D}"/>
              </a:ext>
            </a:extLst>
          </p:cNvPr>
          <p:cNvSpPr txBox="1"/>
          <p:nvPr/>
        </p:nvSpPr>
        <p:spPr>
          <a:xfrm>
            <a:off x="187599" y="3106774"/>
            <a:ext cx="4442430" cy="260264"/>
          </a:xfrm>
          <a:prstGeom prst="rect">
            <a:avLst/>
          </a:prstGeom>
          <a:noFill/>
        </p:spPr>
        <p:txBody>
          <a:bodyPr wrap="square">
            <a:spAutoFit/>
          </a:bodyPr>
          <a:lstStyle/>
          <a:p>
            <a:pPr marL="207386" marR="0" lvl="0" indent="-207386" algn="just" defTabSz="414772" rtl="0" eaLnBrk="1" fontAlgn="auto" latinLnBrk="0" hangingPunct="1">
              <a:lnSpc>
                <a:spcPct val="107000"/>
              </a:lnSpc>
              <a:spcBef>
                <a:spcPts val="0"/>
              </a:spcBef>
              <a:spcAft>
                <a:spcPts val="726"/>
              </a:spcAft>
              <a:buClrTx/>
              <a:buSzTx/>
              <a:buFont typeface="+mj-lt"/>
              <a:buAutoNum type="arabicPeriod"/>
              <a:tabLst/>
              <a:defRPr/>
            </a:pPr>
            <a:r>
              <a:rPr kumimoji="0" lang="en-US" sz="1089" b="1" i="0" u="none" strike="noStrike" kern="1200" cap="none" spc="0" normalizeH="0" baseline="0" noProof="0">
                <a:ln>
                  <a:noFill/>
                </a:ln>
                <a:solidFill>
                  <a:srgbClr val="63102A"/>
                </a:solidFill>
                <a:effectLst/>
                <a:uLnTx/>
                <a:uFillTx/>
                <a:latin typeface="Raleway" pitchFamily="2" charset="0"/>
                <a:ea typeface="Calibri" panose="020F0502020204030204" pitchFamily="34" charset="0"/>
                <a:cs typeface="Times New Roman" panose="02020603050405020304" pitchFamily="18" charset="0"/>
              </a:rPr>
              <a:t>Pro-Poor Policies &amp; Regulation</a:t>
            </a:r>
            <a:endParaRPr kumimoji="0" lang="en-ZA" sz="1089" b="1" i="0" u="none" strike="noStrike" kern="1200" cap="none" spc="0" normalizeH="0" baseline="0" noProof="0">
              <a:ln>
                <a:noFill/>
              </a:ln>
              <a:solidFill>
                <a:srgbClr val="63102A"/>
              </a:solidFill>
              <a:effectLst/>
              <a:uLnTx/>
              <a:uFillTx/>
              <a:latin typeface="Raleway" pitchFamily="2" charset="0"/>
              <a:ea typeface="Calibri" panose="020F0502020204030204" pitchFamily="34" charset="0"/>
              <a:cs typeface="Times New Roman" panose="02020603050405020304" pitchFamily="18" charset="0"/>
            </a:endParaRPr>
          </a:p>
        </p:txBody>
      </p:sp>
      <p:grpSp>
        <p:nvGrpSpPr>
          <p:cNvPr id="32" name="Group 31">
            <a:extLst>
              <a:ext uri="{FF2B5EF4-FFF2-40B4-BE49-F238E27FC236}">
                <a16:creationId xmlns:a16="http://schemas.microsoft.com/office/drawing/2014/main" id="{E2894D66-9F63-3388-A39F-964B524EEDB4}"/>
              </a:ext>
            </a:extLst>
          </p:cNvPr>
          <p:cNvGrpSpPr/>
          <p:nvPr/>
        </p:nvGrpSpPr>
        <p:grpSpPr>
          <a:xfrm>
            <a:off x="10213255" y="1408522"/>
            <a:ext cx="2231724" cy="4559436"/>
            <a:chOff x="9931670" y="841730"/>
            <a:chExt cx="2749711" cy="5693047"/>
          </a:xfrm>
        </p:grpSpPr>
        <p:sp>
          <p:nvSpPr>
            <p:cNvPr id="33" name="Rectangle 32">
              <a:extLst>
                <a:ext uri="{FF2B5EF4-FFF2-40B4-BE49-F238E27FC236}">
                  <a16:creationId xmlns:a16="http://schemas.microsoft.com/office/drawing/2014/main" id="{F11A4E2D-EF48-9748-E80B-5981F014ED5A}"/>
                </a:ext>
              </a:extLst>
            </p:cNvPr>
            <p:cNvSpPr/>
            <p:nvPr/>
          </p:nvSpPr>
          <p:spPr>
            <a:xfrm>
              <a:off x="9931670" y="841730"/>
              <a:ext cx="2297181" cy="565266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1477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fia Pro Light"/>
                <a:ea typeface="+mn-ea"/>
                <a:cs typeface="+mn-cs"/>
              </a:endParaRPr>
            </a:p>
          </p:txBody>
        </p:sp>
        <p:sp>
          <p:nvSpPr>
            <p:cNvPr id="35" name="TextBox 34">
              <a:extLst>
                <a:ext uri="{FF2B5EF4-FFF2-40B4-BE49-F238E27FC236}">
                  <a16:creationId xmlns:a16="http://schemas.microsoft.com/office/drawing/2014/main" id="{3C46FD41-B19D-5F28-8E6E-332CFAA624CE}"/>
                </a:ext>
              </a:extLst>
            </p:cNvPr>
            <p:cNvSpPr txBox="1"/>
            <p:nvPr/>
          </p:nvSpPr>
          <p:spPr>
            <a:xfrm>
              <a:off x="9997510" y="2094397"/>
              <a:ext cx="2163732" cy="1064508"/>
            </a:xfrm>
            <a:prstGeom prst="rect">
              <a:avLst/>
            </a:prstGeom>
            <a:noFill/>
          </p:spPr>
          <p:txBody>
            <a:bodyPr wrap="square" rtlCol="0">
              <a:spAutoFit/>
            </a:bodyPr>
            <a:lstStyle/>
            <a:p>
              <a:pPr marL="0" marR="0" lvl="0" indent="0" algn="l" defTabSz="414772" rtl="0" eaLnBrk="1" fontAlgn="auto" latinLnBrk="0" hangingPunct="1">
                <a:lnSpc>
                  <a:spcPct val="100000"/>
                </a:lnSpc>
                <a:spcBef>
                  <a:spcPts val="0"/>
                </a:spcBef>
                <a:spcAft>
                  <a:spcPts val="0"/>
                </a:spcAft>
                <a:buClrTx/>
                <a:buSzTx/>
                <a:buFontTx/>
                <a:buNone/>
                <a:tabLst/>
                <a:defRPr/>
              </a:pPr>
              <a:r>
                <a:rPr kumimoji="0" lang="en-US" sz="1270" b="0" i="1"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More than</a:t>
              </a:r>
            </a:p>
            <a:p>
              <a:pPr marL="0" marR="0" lvl="0" indent="0" algn="l" defTabSz="41477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700</a:t>
              </a:r>
              <a:endParaRPr kumimoji="0" lang="en-US" sz="24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a:p>
              <a:pPr marL="0" marR="0" lvl="0" indent="0" algn="l" defTabSz="414772" rtl="0" eaLnBrk="1" fontAlgn="auto" latinLnBrk="0" hangingPunct="1">
                <a:lnSpc>
                  <a:spcPct val="100000"/>
                </a:lnSpc>
                <a:spcBef>
                  <a:spcPts val="0"/>
                </a:spcBef>
                <a:spcAft>
                  <a:spcPts val="0"/>
                </a:spcAft>
                <a:buClrTx/>
                <a:buSzTx/>
                <a:buFontTx/>
                <a:buNone/>
                <a:tabLst/>
                <a:defRPr/>
              </a:pPr>
              <a:r>
                <a:rPr lang="en-US" sz="1089" dirty="0">
                  <a:solidFill>
                    <a:srgbClr val="C61E26">
                      <a:lumMod val="40000"/>
                      <a:lumOff val="60000"/>
                    </a:srgbClr>
                  </a:solidFill>
                  <a:latin typeface="Roboto" panose="02000000000000000000" pitchFamily="2" charset="0"/>
                  <a:ea typeface="Roboto" panose="02000000000000000000" pitchFamily="2" charset="0"/>
                  <a:cs typeface="Roboto" panose="02000000000000000000" pitchFamily="2" charset="0"/>
                </a:rPr>
                <a:t>Female</a:t>
              </a:r>
              <a:r>
                <a:rPr kumimoji="0" lang="en-US" sz="1270" b="0" i="0" u="none" strike="noStrike" kern="1200" cap="none" spc="0" normalizeH="0" baseline="0" noProof="0" dirty="0">
                  <a:ln>
                    <a:noFill/>
                  </a:ln>
                  <a:solidFill>
                    <a:srgbClr val="C61E26">
                      <a:lumMod val="40000"/>
                      <a:lumOff val="60000"/>
                    </a:srgbClr>
                  </a:solidFill>
                  <a:effectLst/>
                  <a:uLnTx/>
                  <a:uFillTx/>
                  <a:latin typeface="Roboto" panose="02000000000000000000" pitchFamily="2" charset="0"/>
                  <a:ea typeface="Roboto" panose="02000000000000000000" pitchFamily="2" charset="0"/>
                  <a:cs typeface="Roboto" panose="02000000000000000000" pitchFamily="2" charset="0"/>
                </a:rPr>
                <a:t> </a:t>
              </a:r>
              <a:endParaRPr kumimoji="0" lang="en-US" sz="1270" b="1" i="0" u="none" strike="noStrike" kern="1200" cap="none" spc="0" normalizeH="0" baseline="0" noProof="0" dirty="0">
                <a:ln>
                  <a:noFill/>
                </a:ln>
                <a:solidFill>
                  <a:srgbClr val="C61E26">
                    <a:lumMod val="40000"/>
                    <a:lumOff val="60000"/>
                  </a:srgbClr>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54" name="TextBox 153">
              <a:extLst>
                <a:ext uri="{FF2B5EF4-FFF2-40B4-BE49-F238E27FC236}">
                  <a16:creationId xmlns:a16="http://schemas.microsoft.com/office/drawing/2014/main" id="{B02D6280-0C68-7F2D-E948-28D9C1420747}"/>
                </a:ext>
              </a:extLst>
            </p:cNvPr>
            <p:cNvSpPr txBox="1"/>
            <p:nvPr/>
          </p:nvSpPr>
          <p:spPr>
            <a:xfrm>
              <a:off x="9984829" y="3215160"/>
              <a:ext cx="2445195" cy="1029761"/>
            </a:xfrm>
            <a:prstGeom prst="rect">
              <a:avLst/>
            </a:prstGeom>
            <a:noFill/>
          </p:spPr>
          <p:txBody>
            <a:bodyPr wrap="square" rtlCol="0">
              <a:spAutoFit/>
            </a:bodyPr>
            <a:lstStyle/>
            <a:p>
              <a:pPr marL="0" marR="0" lvl="0" indent="0" algn="l" defTabSz="414772" rtl="0" eaLnBrk="1" fontAlgn="auto" latinLnBrk="0" hangingPunct="1">
                <a:lnSpc>
                  <a:spcPct val="100000"/>
                </a:lnSpc>
                <a:spcBef>
                  <a:spcPts val="0"/>
                </a:spcBef>
                <a:spcAft>
                  <a:spcPts val="0"/>
                </a:spcAft>
                <a:buClrTx/>
                <a:buSzTx/>
                <a:buFontTx/>
                <a:buNone/>
                <a:tabLst/>
                <a:defRPr/>
              </a:pPr>
              <a:r>
                <a:rPr kumimoji="0" lang="en-US" sz="1270" b="0" i="1"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More than</a:t>
              </a:r>
            </a:p>
            <a:p>
              <a:pPr marL="0" marR="0" lvl="0" indent="0" algn="l" defTabSz="41477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1000 </a:t>
              </a:r>
            </a:p>
            <a:p>
              <a:pPr marL="0" marR="0" lvl="0" indent="0" algn="l" defTabSz="414772" rtl="0" eaLnBrk="1" fontAlgn="auto" latinLnBrk="0" hangingPunct="1">
                <a:lnSpc>
                  <a:spcPct val="100000"/>
                </a:lnSpc>
                <a:spcBef>
                  <a:spcPts val="0"/>
                </a:spcBef>
                <a:spcAft>
                  <a:spcPts val="0"/>
                </a:spcAft>
                <a:buClrTx/>
                <a:buSzTx/>
                <a:buFontTx/>
                <a:buNone/>
                <a:tabLst/>
                <a:defRPr/>
              </a:pPr>
              <a:r>
                <a:rPr kumimoji="0" lang="en-US" sz="1089" b="0" i="0" u="none" strike="noStrike" kern="1200" cap="none" spc="0" normalizeH="0" baseline="0" noProof="0" dirty="0">
                  <a:ln>
                    <a:noFill/>
                  </a:ln>
                  <a:solidFill>
                    <a:srgbClr val="C61E26">
                      <a:lumMod val="40000"/>
                      <a:lumOff val="60000"/>
                    </a:srgbClr>
                  </a:solidFill>
                  <a:effectLst/>
                  <a:uLnTx/>
                  <a:uFillTx/>
                  <a:latin typeface="Roboto" panose="02000000000000000000" pitchFamily="2" charset="0"/>
                  <a:ea typeface="Roboto" panose="02000000000000000000" pitchFamily="2" charset="0"/>
                  <a:cs typeface="Roboto" panose="02000000000000000000" pitchFamily="2" charset="0"/>
                </a:rPr>
                <a:t>Certified in Foundations </a:t>
              </a:r>
              <a:endParaRPr kumimoji="0" lang="en-US" sz="1089" b="1" i="0" u="none" strike="noStrike" kern="1200" cap="none" spc="0" normalizeH="0" baseline="0" noProof="0" dirty="0">
                <a:ln>
                  <a:noFill/>
                </a:ln>
                <a:solidFill>
                  <a:srgbClr val="C61E26">
                    <a:lumMod val="40000"/>
                    <a:lumOff val="60000"/>
                  </a:srgbClr>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155" name="TextBox 154">
              <a:extLst>
                <a:ext uri="{FF2B5EF4-FFF2-40B4-BE49-F238E27FC236}">
                  <a16:creationId xmlns:a16="http://schemas.microsoft.com/office/drawing/2014/main" id="{A028FC46-D527-8519-8B6E-60741E8EA718}"/>
                </a:ext>
              </a:extLst>
            </p:cNvPr>
            <p:cNvSpPr txBox="1"/>
            <p:nvPr/>
          </p:nvSpPr>
          <p:spPr>
            <a:xfrm>
              <a:off x="9972789" y="4353621"/>
              <a:ext cx="2606960" cy="1029761"/>
            </a:xfrm>
            <a:prstGeom prst="rect">
              <a:avLst/>
            </a:prstGeom>
            <a:noFill/>
          </p:spPr>
          <p:txBody>
            <a:bodyPr wrap="square" rtlCol="0">
              <a:spAutoFit/>
            </a:bodyPr>
            <a:lstStyle/>
            <a:p>
              <a:pPr marL="0" marR="0" lvl="0" indent="0" algn="l" defTabSz="414772" rtl="0" eaLnBrk="1" fontAlgn="auto" latinLnBrk="0" hangingPunct="1">
                <a:lnSpc>
                  <a:spcPct val="100000"/>
                </a:lnSpc>
                <a:spcBef>
                  <a:spcPts val="0"/>
                </a:spcBef>
                <a:spcAft>
                  <a:spcPts val="0"/>
                </a:spcAft>
                <a:buClrTx/>
                <a:buSzTx/>
                <a:buFontTx/>
                <a:buNone/>
                <a:tabLst/>
                <a:defRPr/>
              </a:pPr>
              <a:r>
                <a:rPr kumimoji="0" lang="en-US" sz="1270" b="0" i="1"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More than</a:t>
              </a:r>
            </a:p>
            <a:p>
              <a:pPr marL="0" marR="0" lvl="0" indent="0" algn="l" defTabSz="41477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800 </a:t>
              </a:r>
            </a:p>
            <a:p>
              <a:pPr marL="0" marR="0" lvl="0" indent="0" algn="l" defTabSz="414772" rtl="0" eaLnBrk="1" fontAlgn="auto" latinLnBrk="0" hangingPunct="1">
                <a:lnSpc>
                  <a:spcPct val="100000"/>
                </a:lnSpc>
                <a:spcBef>
                  <a:spcPts val="0"/>
                </a:spcBef>
                <a:spcAft>
                  <a:spcPts val="0"/>
                </a:spcAft>
                <a:buClrTx/>
                <a:buSzTx/>
                <a:buFontTx/>
                <a:buNone/>
                <a:tabLst/>
                <a:defRPr/>
              </a:pPr>
              <a:r>
                <a:rPr kumimoji="0" lang="en-US" sz="1089" b="0" i="0" u="none" strike="noStrike" kern="1200" cap="none" spc="0" normalizeH="0" baseline="0" noProof="0" dirty="0" err="1">
                  <a:ln>
                    <a:noFill/>
                  </a:ln>
                  <a:solidFill>
                    <a:srgbClr val="C61E26">
                      <a:lumMod val="40000"/>
                      <a:lumOff val="60000"/>
                    </a:srgbClr>
                  </a:solidFill>
                  <a:effectLst/>
                  <a:uLnTx/>
                  <a:uFillTx/>
                  <a:latin typeface="Roboto" panose="02000000000000000000" pitchFamily="2" charset="0"/>
                  <a:ea typeface="Roboto" panose="02000000000000000000" pitchFamily="2" charset="0"/>
                  <a:cs typeface="Roboto" panose="02000000000000000000" pitchFamily="2" charset="0"/>
                </a:rPr>
                <a:t>Specialisations</a:t>
              </a:r>
              <a:r>
                <a:rPr kumimoji="0" lang="en-US" sz="1089" b="0" i="0" u="none" strike="noStrike" kern="1200" cap="none" spc="0" normalizeH="0" baseline="0" noProof="0" dirty="0">
                  <a:ln>
                    <a:noFill/>
                  </a:ln>
                  <a:solidFill>
                    <a:srgbClr val="C61E26">
                      <a:lumMod val="40000"/>
                      <a:lumOff val="60000"/>
                    </a:srgbClr>
                  </a:solidFill>
                  <a:effectLst/>
                  <a:uLnTx/>
                  <a:uFillTx/>
                  <a:latin typeface="Roboto" panose="02000000000000000000" pitchFamily="2" charset="0"/>
                  <a:ea typeface="Roboto" panose="02000000000000000000" pitchFamily="2" charset="0"/>
                  <a:cs typeface="Roboto" panose="02000000000000000000" pitchFamily="2" charset="0"/>
                </a:rPr>
                <a:t> participants</a:t>
              </a:r>
            </a:p>
          </p:txBody>
        </p:sp>
        <p:sp>
          <p:nvSpPr>
            <p:cNvPr id="156" name="TextBox 155">
              <a:extLst>
                <a:ext uri="{FF2B5EF4-FFF2-40B4-BE49-F238E27FC236}">
                  <a16:creationId xmlns:a16="http://schemas.microsoft.com/office/drawing/2014/main" id="{9F22F6D2-2389-17D0-D67E-8194C1E8AA7A}"/>
                </a:ext>
              </a:extLst>
            </p:cNvPr>
            <p:cNvSpPr txBox="1"/>
            <p:nvPr/>
          </p:nvSpPr>
          <p:spPr>
            <a:xfrm>
              <a:off x="9988493" y="5505016"/>
              <a:ext cx="2692888" cy="1029761"/>
            </a:xfrm>
            <a:prstGeom prst="rect">
              <a:avLst/>
            </a:prstGeom>
            <a:noFill/>
          </p:spPr>
          <p:txBody>
            <a:bodyPr wrap="square" rtlCol="0">
              <a:spAutoFit/>
            </a:bodyPr>
            <a:lstStyle/>
            <a:p>
              <a:pPr marL="0" marR="0" lvl="0" indent="0" algn="l" defTabSz="414772" rtl="0" eaLnBrk="1" fontAlgn="auto" latinLnBrk="0" hangingPunct="1">
                <a:lnSpc>
                  <a:spcPct val="100000"/>
                </a:lnSpc>
                <a:spcBef>
                  <a:spcPts val="0"/>
                </a:spcBef>
                <a:spcAft>
                  <a:spcPts val="0"/>
                </a:spcAft>
                <a:buClrTx/>
                <a:buSzTx/>
                <a:buFontTx/>
                <a:buNone/>
                <a:tabLst/>
                <a:defRPr/>
              </a:pPr>
              <a:r>
                <a:rPr kumimoji="0" lang="en-US" sz="1270" b="0" i="1"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More than</a:t>
              </a:r>
            </a:p>
            <a:p>
              <a:pPr marL="0" marR="0" lvl="0" indent="0" algn="l" defTabSz="41477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90 </a:t>
              </a:r>
            </a:p>
            <a:p>
              <a:pPr marL="0" marR="0" lvl="0" indent="0" algn="l" defTabSz="414772" rtl="0" eaLnBrk="1" fontAlgn="auto" latinLnBrk="0" hangingPunct="1">
                <a:lnSpc>
                  <a:spcPct val="100000"/>
                </a:lnSpc>
                <a:spcBef>
                  <a:spcPts val="0"/>
                </a:spcBef>
                <a:spcAft>
                  <a:spcPts val="0"/>
                </a:spcAft>
                <a:buClrTx/>
                <a:buSzTx/>
                <a:buFontTx/>
                <a:buNone/>
                <a:tabLst/>
                <a:defRPr/>
              </a:pPr>
              <a:r>
                <a:rPr kumimoji="0" lang="en-US" sz="1089" b="0" i="0" u="none" strike="noStrike" kern="1200" cap="none" spc="0" normalizeH="0" baseline="0" noProof="0">
                  <a:ln>
                    <a:noFill/>
                  </a:ln>
                  <a:solidFill>
                    <a:srgbClr val="C61E26">
                      <a:lumMod val="40000"/>
                      <a:lumOff val="60000"/>
                    </a:srgbClr>
                  </a:solidFill>
                  <a:effectLst/>
                  <a:uLnTx/>
                  <a:uFillTx/>
                  <a:latin typeface="Roboto" panose="02000000000000000000" pitchFamily="2" charset="0"/>
                  <a:ea typeface="Roboto" panose="02000000000000000000" pitchFamily="2" charset="0"/>
                  <a:cs typeface="Roboto" panose="02000000000000000000" pitchFamily="2" charset="0"/>
                </a:rPr>
                <a:t>Countries represented </a:t>
              </a:r>
              <a:endParaRPr kumimoji="0" lang="en-US" sz="1089" b="1" i="0" u="none" strike="noStrike" kern="1200" cap="none" spc="0" normalizeH="0" baseline="0" noProof="0">
                <a:ln>
                  <a:noFill/>
                </a:ln>
                <a:solidFill>
                  <a:srgbClr val="C61E26">
                    <a:lumMod val="40000"/>
                    <a:lumOff val="60000"/>
                  </a:srgbClr>
                </a:solidFill>
                <a:effectLst/>
                <a:uLnTx/>
                <a:uFillTx/>
                <a:latin typeface="Roboto" panose="02000000000000000000" pitchFamily="2" charset="0"/>
                <a:ea typeface="Roboto" panose="02000000000000000000" pitchFamily="2" charset="0"/>
                <a:cs typeface="Roboto" panose="02000000000000000000" pitchFamily="2" charset="0"/>
              </a:endParaRPr>
            </a:p>
          </p:txBody>
        </p:sp>
        <p:pic>
          <p:nvPicPr>
            <p:cNvPr id="157" name="Picture 32" descr="GSMA Identifies iCivil as Viable Civil Registration Solution in Emerging  Countries | iCivil">
              <a:extLst>
                <a:ext uri="{FF2B5EF4-FFF2-40B4-BE49-F238E27FC236}">
                  <a16:creationId xmlns:a16="http://schemas.microsoft.com/office/drawing/2014/main" id="{143779D4-7165-4CAC-1468-9BFFBFBD4F7F}"/>
                </a:ext>
              </a:extLst>
            </p:cNvPr>
            <p:cNvPicPr>
              <a:picLocks noChangeAspect="1" noChangeArrowheads="1"/>
            </p:cNvPicPr>
            <p:nvPr/>
          </p:nvPicPr>
          <p:blipFill>
            <a:blip r:embed="rId108">
              <a:extLst>
                <a:ext uri="{28A0092B-C50C-407E-A947-70E740481C1C}">
                  <a14:useLocalDpi xmlns:a14="http://schemas.microsoft.com/office/drawing/2010/main" val="0"/>
                </a:ext>
              </a:extLst>
            </a:blip>
            <a:srcRect/>
            <a:stretch>
              <a:fillRect/>
            </a:stretch>
          </p:blipFill>
          <p:spPr bwMode="auto">
            <a:xfrm>
              <a:off x="11589769" y="5617922"/>
              <a:ext cx="64985" cy="50397"/>
            </a:xfrm>
            <a:prstGeom prst="rect">
              <a:avLst/>
            </a:prstGeom>
            <a:noFill/>
            <a:extLst>
              <a:ext uri="{909E8E84-426E-40DD-AFC4-6F175D3DCCD1}">
                <a14:hiddenFill xmlns:a14="http://schemas.microsoft.com/office/drawing/2010/main">
                  <a:solidFill>
                    <a:srgbClr val="FFFFFF"/>
                  </a:solidFill>
                </a14:hiddenFill>
              </a:ext>
            </a:extLst>
          </p:spPr>
        </p:pic>
        <p:sp>
          <p:nvSpPr>
            <p:cNvPr id="158" name="TextBox 157">
              <a:extLst>
                <a:ext uri="{FF2B5EF4-FFF2-40B4-BE49-F238E27FC236}">
                  <a16:creationId xmlns:a16="http://schemas.microsoft.com/office/drawing/2014/main" id="{59D2ED34-C6A3-45E8-55E7-FD540E8DEA1A}"/>
                </a:ext>
              </a:extLst>
            </p:cNvPr>
            <p:cNvSpPr txBox="1"/>
            <p:nvPr/>
          </p:nvSpPr>
          <p:spPr>
            <a:xfrm>
              <a:off x="9957653" y="884908"/>
              <a:ext cx="2692888" cy="1029761"/>
            </a:xfrm>
            <a:prstGeom prst="rect">
              <a:avLst/>
            </a:prstGeom>
            <a:noFill/>
          </p:spPr>
          <p:txBody>
            <a:bodyPr wrap="square" rtlCol="0">
              <a:spAutoFit/>
            </a:bodyPr>
            <a:lstStyle/>
            <a:p>
              <a:pPr marL="0" marR="0" lvl="0" indent="0" algn="l" defTabSz="414772" rtl="0" eaLnBrk="1" fontAlgn="auto" latinLnBrk="0" hangingPunct="1">
                <a:lnSpc>
                  <a:spcPct val="100000"/>
                </a:lnSpc>
                <a:spcBef>
                  <a:spcPts val="0"/>
                </a:spcBef>
                <a:spcAft>
                  <a:spcPts val="0"/>
                </a:spcAft>
                <a:buClrTx/>
                <a:buSzTx/>
                <a:buFontTx/>
                <a:buNone/>
                <a:tabLst/>
                <a:defRPr/>
              </a:pPr>
              <a:r>
                <a:rPr kumimoji="0" lang="en-US" sz="1270" b="0" i="1"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More than</a:t>
              </a:r>
            </a:p>
            <a:p>
              <a:pPr marL="0" marR="0" lvl="0" indent="0" algn="l" defTabSz="414772" rtl="0" eaLnBrk="1" fontAlgn="auto" latinLnBrk="0" hangingPunct="1">
                <a:lnSpc>
                  <a:spcPct val="100000"/>
                </a:lnSpc>
                <a:spcBef>
                  <a:spcPts val="0"/>
                </a:spcBef>
                <a:spcAft>
                  <a:spcPts val="0"/>
                </a:spcAft>
                <a:buClrTx/>
                <a:buSzTx/>
                <a:buFontTx/>
                <a:buNone/>
                <a:tabLst/>
                <a:defRPr/>
              </a:pPr>
              <a:r>
                <a:rPr lang="en-US" sz="2400" b="1" dirty="0">
                  <a:solidFill>
                    <a:prstClr val="white"/>
                  </a:solidFill>
                  <a:latin typeface="Roboto" panose="02000000000000000000" pitchFamily="2" charset="0"/>
                  <a:ea typeface="Roboto" panose="02000000000000000000" pitchFamily="2" charset="0"/>
                  <a:cs typeface="Roboto" panose="02000000000000000000" pitchFamily="2" charset="0"/>
                </a:rPr>
                <a:t>20</a:t>
              </a:r>
              <a:r>
                <a:rPr kumimoji="0" lang="en-US" sz="2400" b="1"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00</a:t>
              </a:r>
              <a:endParaRPr kumimoji="0" lang="en-US" sz="2400" b="0" i="0" u="none" strike="noStrike" kern="1200" cap="none" spc="0" normalizeH="0" baseline="0" noProof="0" dirty="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a:p>
              <a:pPr marL="0" marR="0" lvl="0" indent="0" algn="l" defTabSz="414772" rtl="0" eaLnBrk="1" fontAlgn="auto" latinLnBrk="0" hangingPunct="1">
                <a:lnSpc>
                  <a:spcPct val="100000"/>
                </a:lnSpc>
                <a:spcBef>
                  <a:spcPts val="0"/>
                </a:spcBef>
                <a:spcAft>
                  <a:spcPts val="0"/>
                </a:spcAft>
                <a:buClrTx/>
                <a:buSzTx/>
                <a:buFontTx/>
                <a:buNone/>
                <a:tabLst/>
                <a:defRPr/>
              </a:pPr>
              <a:r>
                <a:rPr kumimoji="0" lang="en-US" sz="1089" b="0" i="0" u="none" strike="noStrike" kern="1200" cap="none" spc="0" normalizeH="0" baseline="0" noProof="0" dirty="0">
                  <a:ln>
                    <a:noFill/>
                  </a:ln>
                  <a:solidFill>
                    <a:srgbClr val="C61E26">
                      <a:lumMod val="40000"/>
                      <a:lumOff val="60000"/>
                    </a:srgbClr>
                  </a:solidFill>
                  <a:effectLst/>
                  <a:uLnTx/>
                  <a:uFillTx/>
                  <a:latin typeface="Roboto" panose="02000000000000000000" pitchFamily="2" charset="0"/>
                  <a:ea typeface="Roboto" panose="02000000000000000000" pitchFamily="2" charset="0"/>
                  <a:cs typeface="Roboto" panose="02000000000000000000" pitchFamily="2" charset="0"/>
                </a:rPr>
                <a:t>Unique Enrollments</a:t>
              </a:r>
              <a:endParaRPr kumimoji="0" lang="en-US" sz="1089" b="1" i="0" u="none" strike="noStrike" kern="1200" cap="none" spc="0" normalizeH="0" baseline="0" noProof="0" dirty="0">
                <a:ln>
                  <a:noFill/>
                </a:ln>
                <a:solidFill>
                  <a:srgbClr val="C61E26">
                    <a:lumMod val="40000"/>
                    <a:lumOff val="60000"/>
                  </a:srgbClr>
                </a:solidFill>
                <a:effectLst/>
                <a:uLnTx/>
                <a:uFillTx/>
                <a:latin typeface="Roboto" panose="02000000000000000000" pitchFamily="2" charset="0"/>
                <a:ea typeface="Roboto" panose="02000000000000000000" pitchFamily="2" charset="0"/>
                <a:cs typeface="Roboto" panose="02000000000000000000" pitchFamily="2" charset="0"/>
              </a:endParaRPr>
            </a:p>
          </p:txBody>
        </p:sp>
      </p:grpSp>
      <p:grpSp>
        <p:nvGrpSpPr>
          <p:cNvPr id="165" name="Group 164">
            <a:extLst>
              <a:ext uri="{FF2B5EF4-FFF2-40B4-BE49-F238E27FC236}">
                <a16:creationId xmlns:a16="http://schemas.microsoft.com/office/drawing/2014/main" id="{9895A0AA-DB26-57F4-25B5-655788499FB0}"/>
              </a:ext>
            </a:extLst>
          </p:cNvPr>
          <p:cNvGrpSpPr/>
          <p:nvPr/>
        </p:nvGrpSpPr>
        <p:grpSpPr>
          <a:xfrm>
            <a:off x="10977753" y="966496"/>
            <a:ext cx="962819" cy="637190"/>
            <a:chOff x="7277228" y="634742"/>
            <a:chExt cx="1061357" cy="702403"/>
          </a:xfrm>
        </p:grpSpPr>
        <p:sp>
          <p:nvSpPr>
            <p:cNvPr id="166" name="Oval 165">
              <a:extLst>
                <a:ext uri="{FF2B5EF4-FFF2-40B4-BE49-F238E27FC236}">
                  <a16:creationId xmlns:a16="http://schemas.microsoft.com/office/drawing/2014/main" id="{ECD2E14B-ADFF-7327-1C15-7295728944DD}"/>
                </a:ext>
              </a:extLst>
            </p:cNvPr>
            <p:cNvSpPr/>
            <p:nvPr/>
          </p:nvSpPr>
          <p:spPr>
            <a:xfrm>
              <a:off x="7916481" y="661668"/>
              <a:ext cx="422104" cy="414791"/>
            </a:xfrm>
            <a:prstGeom prst="ellipse">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4772"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a:ln>
                    <a:noFill/>
                  </a:ln>
                  <a:solidFill>
                    <a:prstClr val="white"/>
                  </a:solidFill>
                  <a:effectLst/>
                  <a:uLnTx/>
                  <a:uFillTx/>
                  <a:latin typeface="Sofia Pro Light"/>
                  <a:ea typeface="+mn-ea"/>
                  <a:cs typeface="+mn-cs"/>
                </a:rPr>
                <a:t>31%</a:t>
              </a:r>
              <a:endParaRPr kumimoji="0" lang="en-US" sz="1200" b="1" i="0" u="none" strike="noStrike" kern="1200" cap="none" spc="0" normalizeH="0" baseline="0" noProof="0">
                <a:ln>
                  <a:noFill/>
                </a:ln>
                <a:solidFill>
                  <a:prstClr val="white"/>
                </a:solidFill>
                <a:effectLst/>
                <a:uLnTx/>
                <a:uFillTx/>
                <a:latin typeface="Sofia Pro Light"/>
                <a:ea typeface="+mn-ea"/>
                <a:cs typeface="+mn-cs"/>
              </a:endParaRPr>
            </a:p>
          </p:txBody>
        </p:sp>
        <p:sp>
          <p:nvSpPr>
            <p:cNvPr id="167" name="Oval 166">
              <a:extLst>
                <a:ext uri="{FF2B5EF4-FFF2-40B4-BE49-F238E27FC236}">
                  <a16:creationId xmlns:a16="http://schemas.microsoft.com/office/drawing/2014/main" id="{205FEE1E-29BD-5E8E-5528-41FA00F694C5}"/>
                </a:ext>
              </a:extLst>
            </p:cNvPr>
            <p:cNvSpPr/>
            <p:nvPr/>
          </p:nvSpPr>
          <p:spPr>
            <a:xfrm>
              <a:off x="7385857" y="634742"/>
              <a:ext cx="422104" cy="414791"/>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414772"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a:ln>
                    <a:noFill/>
                  </a:ln>
                  <a:solidFill>
                    <a:prstClr val="white"/>
                  </a:solidFill>
                  <a:effectLst/>
                  <a:uLnTx/>
                  <a:uFillTx/>
                  <a:latin typeface="Sofia Pro Light"/>
                  <a:ea typeface="+mn-ea"/>
                  <a:cs typeface="+mn-cs"/>
                </a:rPr>
                <a:t>69%</a:t>
              </a:r>
              <a:endParaRPr kumimoji="0" lang="en-US" sz="1200" b="1" i="0" u="none" strike="noStrike" kern="1200" cap="none" spc="0" normalizeH="0" baseline="0" noProof="0">
                <a:ln>
                  <a:noFill/>
                </a:ln>
                <a:solidFill>
                  <a:prstClr val="white"/>
                </a:solidFill>
                <a:effectLst/>
                <a:uLnTx/>
                <a:uFillTx/>
                <a:latin typeface="Sofia Pro Light"/>
                <a:ea typeface="+mn-ea"/>
                <a:cs typeface="+mn-cs"/>
              </a:endParaRPr>
            </a:p>
          </p:txBody>
        </p:sp>
        <p:pic>
          <p:nvPicPr>
            <p:cNvPr id="168" name="Picture 6" descr="Man icon male symbol glyph pictogram Royalty Free Vector">
              <a:extLst>
                <a:ext uri="{FF2B5EF4-FFF2-40B4-BE49-F238E27FC236}">
                  <a16:creationId xmlns:a16="http://schemas.microsoft.com/office/drawing/2014/main" id="{E7910851-F071-4A7F-2133-19B99CC1DCA1}"/>
                </a:ext>
              </a:extLst>
            </p:cNvPr>
            <p:cNvPicPr>
              <a:picLocks noChangeAspect="1" noChangeArrowheads="1"/>
            </p:cNvPicPr>
            <p:nvPr/>
          </p:nvPicPr>
          <p:blipFill rotWithShape="1">
            <a:blip r:embed="rId109">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l="33142" t="7686" r="32806" b="13490"/>
            <a:stretch/>
          </p:blipFill>
          <p:spPr bwMode="auto">
            <a:xfrm>
              <a:off x="7277228" y="823248"/>
              <a:ext cx="202257" cy="505645"/>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68">
              <a:extLst>
                <a:ext uri="{FF2B5EF4-FFF2-40B4-BE49-F238E27FC236}">
                  <a16:creationId xmlns:a16="http://schemas.microsoft.com/office/drawing/2014/main" id="{ED97793C-F641-DEF0-1AC3-64C132E29F92}"/>
                </a:ext>
              </a:extLst>
            </p:cNvPr>
            <p:cNvPicPr>
              <a:picLocks noChangeAspect="1"/>
            </p:cNvPicPr>
            <p:nvPr/>
          </p:nvPicPr>
          <p:blipFill rotWithShape="1">
            <a:blip r:embed="rId110">
              <a:clrChange>
                <a:clrFrom>
                  <a:srgbClr val="FFFFFF"/>
                </a:clrFrom>
                <a:clrTo>
                  <a:srgbClr val="FFFFFF">
                    <a:alpha val="0"/>
                  </a:srgbClr>
                </a:clrTo>
              </a:clrChange>
              <a:duotone>
                <a:schemeClr val="accent1">
                  <a:shade val="45000"/>
                  <a:satMod val="135000"/>
                </a:schemeClr>
                <a:prstClr val="white"/>
              </a:duotone>
            </a:blip>
            <a:srcRect l="29826" t="5382" r="29126" b="12601"/>
            <a:stretch/>
          </p:blipFill>
          <p:spPr>
            <a:xfrm>
              <a:off x="7802897" y="831498"/>
              <a:ext cx="234323" cy="505647"/>
            </a:xfrm>
            <a:prstGeom prst="rect">
              <a:avLst/>
            </a:prstGeom>
          </p:spPr>
        </p:pic>
      </p:grpSp>
      <p:sp>
        <p:nvSpPr>
          <p:cNvPr id="170" name="TextBox 169">
            <a:extLst>
              <a:ext uri="{FF2B5EF4-FFF2-40B4-BE49-F238E27FC236}">
                <a16:creationId xmlns:a16="http://schemas.microsoft.com/office/drawing/2014/main" id="{39D60F8F-FEB1-34A9-4BB7-BD9CA3BF3AAC}"/>
              </a:ext>
            </a:extLst>
          </p:cNvPr>
          <p:cNvSpPr txBox="1"/>
          <p:nvPr/>
        </p:nvSpPr>
        <p:spPr>
          <a:xfrm>
            <a:off x="195105" y="4531959"/>
            <a:ext cx="3955058" cy="595163"/>
          </a:xfrm>
          <a:prstGeom prst="rect">
            <a:avLst/>
          </a:prstGeom>
          <a:noFill/>
        </p:spPr>
        <p:txBody>
          <a:bodyPr wrap="square" rtlCol="0">
            <a:spAutoFit/>
          </a:bodyPr>
          <a:lstStyle/>
          <a:p>
            <a:pPr marL="0" marR="0" lvl="0" indent="0" algn="just" defTabSz="414772" rtl="0" eaLnBrk="1" fontAlgn="auto" latinLnBrk="0" hangingPunct="1">
              <a:lnSpc>
                <a:spcPct val="100000"/>
              </a:lnSpc>
              <a:spcBef>
                <a:spcPts val="0"/>
              </a:spcBef>
              <a:spcAft>
                <a:spcPts val="0"/>
              </a:spcAft>
              <a:buClrTx/>
              <a:buSzTx/>
              <a:buFontTx/>
              <a:buNone/>
              <a:tabLst/>
              <a:defRPr/>
            </a:pPr>
            <a:r>
              <a:rPr kumimoji="0" lang="en-US" sz="1089" b="0" i="0" u="none" strike="noStrike" kern="1200" cap="none" spc="0" normalizeH="0" baseline="0" noProof="0">
                <a:ln>
                  <a:noFill/>
                </a:ln>
                <a:solidFill>
                  <a:srgbClr val="141414"/>
                </a:solidFill>
                <a:effectLst/>
                <a:uLnTx/>
                <a:uFillTx/>
                <a:latin typeface="Raleway Light" pitchFamily="2" charset="0"/>
                <a:ea typeface="+mn-ea"/>
                <a:cs typeface="+mn-cs"/>
              </a:rPr>
              <a:t>Individuals tasked with the technical design of the payment system and other </a:t>
            </a:r>
            <a:r>
              <a:rPr kumimoji="0" lang="en-ZA" sz="1089" b="0" i="0" u="none" strike="noStrike" kern="1200" cap="none" spc="0" normalizeH="0" baseline="0" noProof="0">
                <a:ln>
                  <a:noFill/>
                </a:ln>
                <a:solidFill>
                  <a:srgbClr val="141414"/>
                </a:solidFill>
                <a:effectLst/>
                <a:uLnTx/>
                <a:uFillTx/>
                <a:latin typeface="Raleway Light" pitchFamily="2" charset="0"/>
                <a:ea typeface="+mn-ea"/>
                <a:cs typeface="+mn-cs"/>
              </a:rPr>
              <a:t>supporting infrastructure, including </a:t>
            </a:r>
            <a:r>
              <a:rPr kumimoji="0" lang="en-US" sz="1089" b="0" i="0" u="none" strike="noStrike" kern="1200" cap="none" spc="0" normalizeH="0" baseline="0" noProof="0">
                <a:ln>
                  <a:noFill/>
                </a:ln>
                <a:solidFill>
                  <a:srgbClr val="141414"/>
                </a:solidFill>
                <a:effectLst/>
                <a:uLnTx/>
                <a:uFillTx/>
                <a:latin typeface="Raleway Light" pitchFamily="2" charset="0"/>
                <a:ea typeface="+mn-ea"/>
                <a:cs typeface="+mn-cs"/>
              </a:rPr>
              <a:t>leveraging digital public goods (DPGs)</a:t>
            </a:r>
            <a:endParaRPr kumimoji="0" lang="en-ZA" sz="1089" b="0" i="0" u="none" strike="noStrike" kern="1200" cap="none" spc="0" normalizeH="0" baseline="0" noProof="0">
              <a:ln>
                <a:noFill/>
              </a:ln>
              <a:solidFill>
                <a:srgbClr val="141414"/>
              </a:solidFill>
              <a:effectLst/>
              <a:uLnTx/>
              <a:uFillTx/>
              <a:latin typeface="Raleway Light" pitchFamily="2" charset="0"/>
              <a:ea typeface="+mn-ea"/>
              <a:cs typeface="+mn-cs"/>
            </a:endParaRPr>
          </a:p>
        </p:txBody>
      </p:sp>
      <p:sp>
        <p:nvSpPr>
          <p:cNvPr id="171" name="TextBox 170">
            <a:extLst>
              <a:ext uri="{FF2B5EF4-FFF2-40B4-BE49-F238E27FC236}">
                <a16:creationId xmlns:a16="http://schemas.microsoft.com/office/drawing/2014/main" id="{C3F052AD-2553-0C91-E071-61ECF4FAFBC4}"/>
              </a:ext>
            </a:extLst>
          </p:cNvPr>
          <p:cNvSpPr txBox="1"/>
          <p:nvPr/>
        </p:nvSpPr>
        <p:spPr>
          <a:xfrm>
            <a:off x="185541" y="5451905"/>
            <a:ext cx="3955058" cy="595163"/>
          </a:xfrm>
          <a:prstGeom prst="rect">
            <a:avLst/>
          </a:prstGeom>
          <a:noFill/>
        </p:spPr>
        <p:txBody>
          <a:bodyPr wrap="square" rtlCol="0">
            <a:spAutoFit/>
          </a:bodyPr>
          <a:lstStyle/>
          <a:p>
            <a:pPr marL="0" marR="0" lvl="0" indent="0" algn="just" defTabSz="414772" rtl="0" eaLnBrk="1" fontAlgn="auto" latinLnBrk="0" hangingPunct="1">
              <a:lnSpc>
                <a:spcPct val="100000"/>
              </a:lnSpc>
              <a:spcBef>
                <a:spcPts val="0"/>
              </a:spcBef>
              <a:spcAft>
                <a:spcPts val="0"/>
              </a:spcAft>
              <a:buClrTx/>
              <a:buSzTx/>
              <a:buFontTx/>
              <a:buNone/>
              <a:tabLst/>
              <a:defRPr/>
            </a:pPr>
            <a:r>
              <a:rPr kumimoji="0" lang="en-ZA" sz="1089" b="0" i="0" u="none" strike="noStrike" kern="1200" cap="none" spc="0" normalizeH="0" baseline="0" noProof="0">
                <a:ln>
                  <a:noFill/>
                </a:ln>
                <a:solidFill>
                  <a:srgbClr val="141414"/>
                </a:solidFill>
                <a:effectLst/>
                <a:uLnTx/>
                <a:uFillTx/>
                <a:latin typeface="Raleway Light" pitchFamily="2" charset="0"/>
                <a:ea typeface="+mn-ea"/>
                <a:cs typeface="+mn-cs"/>
              </a:rPr>
              <a:t>Commercial market actors </a:t>
            </a:r>
            <a:r>
              <a:rPr kumimoji="0" lang="en-US" sz="1089" b="0" i="0" u="none" strike="noStrike" kern="1200" cap="none" spc="0" normalizeH="0" baseline="0" noProof="0">
                <a:ln>
                  <a:noFill/>
                </a:ln>
                <a:solidFill>
                  <a:srgbClr val="141414"/>
                </a:solidFill>
                <a:effectLst/>
                <a:uLnTx/>
                <a:uFillTx/>
                <a:latin typeface="Raleway Light" pitchFamily="2" charset="0"/>
                <a:ea typeface="+mn-ea"/>
                <a:cs typeface="+mn-cs"/>
              </a:rPr>
              <a:t>tasked with establishing an IIPS scheme and designing it to achieve inclusive and interoperable objectives. </a:t>
            </a:r>
            <a:endParaRPr kumimoji="0" lang="en-ZA" sz="1089" b="0" i="0" u="none" strike="noStrike" kern="1200" cap="none" spc="0" normalizeH="0" baseline="0" noProof="0">
              <a:ln>
                <a:noFill/>
              </a:ln>
              <a:solidFill>
                <a:srgbClr val="141414"/>
              </a:solidFill>
              <a:effectLst/>
              <a:uLnTx/>
              <a:uFillTx/>
              <a:latin typeface="Raleway Light" pitchFamily="2" charset="0"/>
              <a:ea typeface="+mn-ea"/>
              <a:cs typeface="+mn-cs"/>
            </a:endParaRPr>
          </a:p>
        </p:txBody>
      </p:sp>
      <p:sp>
        <p:nvSpPr>
          <p:cNvPr id="175" name="TextBox 174">
            <a:extLst>
              <a:ext uri="{FF2B5EF4-FFF2-40B4-BE49-F238E27FC236}">
                <a16:creationId xmlns:a16="http://schemas.microsoft.com/office/drawing/2014/main" id="{DB2285D5-ED64-2042-B5AE-95C99F9EF16C}"/>
              </a:ext>
            </a:extLst>
          </p:cNvPr>
          <p:cNvSpPr txBox="1"/>
          <p:nvPr/>
        </p:nvSpPr>
        <p:spPr>
          <a:xfrm>
            <a:off x="189651" y="4252130"/>
            <a:ext cx="4442430" cy="260264"/>
          </a:xfrm>
          <a:prstGeom prst="rect">
            <a:avLst/>
          </a:prstGeom>
          <a:noFill/>
        </p:spPr>
        <p:txBody>
          <a:bodyPr wrap="square">
            <a:spAutoFit/>
          </a:bodyPr>
          <a:lstStyle/>
          <a:p>
            <a:pPr marL="207386" marR="0" lvl="0" indent="-207386" algn="just" defTabSz="414772" rtl="0" eaLnBrk="1" fontAlgn="auto" latinLnBrk="0" hangingPunct="1">
              <a:lnSpc>
                <a:spcPct val="107000"/>
              </a:lnSpc>
              <a:spcBef>
                <a:spcPts val="0"/>
              </a:spcBef>
              <a:spcAft>
                <a:spcPts val="726"/>
              </a:spcAft>
              <a:buClrTx/>
              <a:buSzTx/>
              <a:buFont typeface="+mj-lt"/>
              <a:buAutoNum type="arabicPeriod" startAt="2"/>
              <a:tabLst/>
              <a:defRPr/>
            </a:pPr>
            <a:r>
              <a:rPr kumimoji="0" lang="en-US" sz="1089" b="1" i="0" u="none" strike="noStrike" kern="1200" cap="none" spc="0" normalizeH="0" baseline="0" noProof="0">
                <a:ln>
                  <a:noFill/>
                </a:ln>
                <a:solidFill>
                  <a:srgbClr val="63102A"/>
                </a:solidFill>
                <a:effectLst/>
                <a:uLnTx/>
                <a:uFillTx/>
                <a:latin typeface="Raleway" pitchFamily="2" charset="0"/>
                <a:ea typeface="Calibri" panose="020F0502020204030204" pitchFamily="34" charset="0"/>
                <a:cs typeface="Times New Roman" panose="02020603050405020304" pitchFamily="18" charset="0"/>
              </a:rPr>
              <a:t>Digital Infrastructure &amp; Technology</a:t>
            </a:r>
            <a:endParaRPr kumimoji="0" lang="en-ZA" sz="1089" b="1" i="0" u="none" strike="noStrike" kern="1200" cap="none" spc="0" normalizeH="0" baseline="0" noProof="0">
              <a:ln>
                <a:noFill/>
              </a:ln>
              <a:solidFill>
                <a:srgbClr val="63102A"/>
              </a:solidFill>
              <a:effectLst/>
              <a:uLnTx/>
              <a:uFillTx/>
              <a:latin typeface="Raleway" pitchFamily="2" charset="0"/>
              <a:ea typeface="Calibri" panose="020F0502020204030204" pitchFamily="34" charset="0"/>
              <a:cs typeface="Times New Roman" panose="02020603050405020304" pitchFamily="18" charset="0"/>
            </a:endParaRPr>
          </a:p>
        </p:txBody>
      </p:sp>
      <p:sp>
        <p:nvSpPr>
          <p:cNvPr id="176" name="TextBox 175">
            <a:extLst>
              <a:ext uri="{FF2B5EF4-FFF2-40B4-BE49-F238E27FC236}">
                <a16:creationId xmlns:a16="http://schemas.microsoft.com/office/drawing/2014/main" id="{EDE4DB92-0036-C440-0035-8D8A330C9E2A}"/>
              </a:ext>
            </a:extLst>
          </p:cNvPr>
          <p:cNvSpPr txBox="1"/>
          <p:nvPr/>
        </p:nvSpPr>
        <p:spPr>
          <a:xfrm>
            <a:off x="174395" y="5168964"/>
            <a:ext cx="4442430" cy="260264"/>
          </a:xfrm>
          <a:prstGeom prst="rect">
            <a:avLst/>
          </a:prstGeom>
          <a:noFill/>
        </p:spPr>
        <p:txBody>
          <a:bodyPr wrap="square">
            <a:spAutoFit/>
          </a:bodyPr>
          <a:lstStyle/>
          <a:p>
            <a:pPr marL="207386" marR="0" lvl="0" indent="-207386" algn="just" defTabSz="414772" rtl="0" eaLnBrk="1" fontAlgn="auto" latinLnBrk="0" hangingPunct="1">
              <a:lnSpc>
                <a:spcPct val="107000"/>
              </a:lnSpc>
              <a:spcBef>
                <a:spcPts val="0"/>
              </a:spcBef>
              <a:spcAft>
                <a:spcPts val="726"/>
              </a:spcAft>
              <a:buClrTx/>
              <a:buSzTx/>
              <a:buFont typeface="+mj-lt"/>
              <a:buAutoNum type="arabicPeriod" startAt="3"/>
              <a:tabLst/>
              <a:defRPr/>
            </a:pPr>
            <a:r>
              <a:rPr kumimoji="0" lang="en-US" sz="1089" b="1" i="0" u="none" strike="noStrike" kern="1200" cap="none" spc="0" normalizeH="0" baseline="0" noProof="0">
                <a:ln>
                  <a:noFill/>
                </a:ln>
                <a:solidFill>
                  <a:srgbClr val="63102A"/>
                </a:solidFill>
                <a:effectLst/>
                <a:uLnTx/>
                <a:uFillTx/>
                <a:latin typeface="Raleway" pitchFamily="2" charset="0"/>
                <a:ea typeface="Calibri" panose="020F0502020204030204" pitchFamily="34" charset="0"/>
                <a:cs typeface="Times New Roman" panose="02020603050405020304" pitchFamily="18" charset="0"/>
              </a:rPr>
              <a:t>Business Operations &amp; Market </a:t>
            </a:r>
            <a:r>
              <a:rPr kumimoji="0" lang="en-US" sz="1089" b="1" i="0" u="none" strike="noStrike" kern="1200" cap="none" spc="0" normalizeH="0" baseline="0" noProof="0" err="1">
                <a:ln>
                  <a:noFill/>
                </a:ln>
                <a:solidFill>
                  <a:srgbClr val="63102A"/>
                </a:solidFill>
                <a:effectLst/>
                <a:uLnTx/>
                <a:uFillTx/>
                <a:latin typeface="Raleway" pitchFamily="2" charset="0"/>
                <a:ea typeface="Calibri" panose="020F0502020204030204" pitchFamily="34" charset="0"/>
                <a:cs typeface="Times New Roman" panose="02020603050405020304" pitchFamily="18" charset="0"/>
              </a:rPr>
              <a:t>Ecosytems</a:t>
            </a:r>
            <a:endParaRPr kumimoji="0" lang="en-ZA" sz="1089" b="1" i="0" u="none" strike="noStrike" kern="1200" cap="none" spc="0" normalizeH="0" baseline="0" noProof="0">
              <a:ln>
                <a:noFill/>
              </a:ln>
              <a:solidFill>
                <a:srgbClr val="63102A"/>
              </a:solidFill>
              <a:effectLst/>
              <a:uLnTx/>
              <a:uFillTx/>
              <a:latin typeface="Raleway"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00348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CF8DD6B9-B432-95AD-5479-BDDA1966CE43}"/>
              </a:ext>
            </a:extLst>
          </p:cNvPr>
          <p:cNvSpPr/>
          <p:nvPr/>
        </p:nvSpPr>
        <p:spPr>
          <a:xfrm>
            <a:off x="0" y="5704114"/>
            <a:ext cx="12192000" cy="1153886"/>
          </a:xfrm>
          <a:prstGeom prst="rect">
            <a:avLst/>
          </a:prstGeom>
          <a:solidFill>
            <a:schemeClr val="tx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9C998E31-BA49-12F1-1A41-92290D197AD8}"/>
              </a:ext>
            </a:extLst>
          </p:cNvPr>
          <p:cNvSpPr>
            <a:spLocks noGrp="1"/>
          </p:cNvSpPr>
          <p:nvPr>
            <p:ph type="title"/>
          </p:nvPr>
        </p:nvSpPr>
        <p:spPr>
          <a:xfrm>
            <a:off x="439190" y="453445"/>
            <a:ext cx="9964473" cy="535531"/>
          </a:xfrm>
          <a:noFill/>
        </p:spPr>
        <p:txBody>
          <a:bodyPr vert="horz" wrap="square" lIns="91440" tIns="45720" rIns="91440" bIns="45720" rtlCol="0" anchor="ctr">
            <a:spAutoFit/>
          </a:bodyPr>
          <a:lstStyle/>
          <a:p>
            <a:r>
              <a:rPr lang="en-ZA" sz="3200" b="1" dirty="0">
                <a:solidFill>
                  <a:schemeClr val="accent2"/>
                </a:solidFill>
                <a:ea typeface="+mn-ea"/>
                <a:cs typeface="+mn-cs"/>
              </a:rPr>
              <a:t>Achieving Scale, Strengthen Ecosystem</a:t>
            </a:r>
          </a:p>
        </p:txBody>
      </p:sp>
      <p:sp>
        <p:nvSpPr>
          <p:cNvPr id="7" name="TextBox 6">
            <a:extLst>
              <a:ext uri="{FF2B5EF4-FFF2-40B4-BE49-F238E27FC236}">
                <a16:creationId xmlns:a16="http://schemas.microsoft.com/office/drawing/2014/main" id="{826E22D3-AA9A-B3C9-3C3A-4F0A4FB3BCFF}"/>
              </a:ext>
            </a:extLst>
          </p:cNvPr>
          <p:cNvSpPr txBox="1"/>
          <p:nvPr/>
        </p:nvSpPr>
        <p:spPr>
          <a:xfrm>
            <a:off x="4642921" y="3682529"/>
            <a:ext cx="2286837" cy="936855"/>
          </a:xfrm>
          <a:prstGeom prst="rect">
            <a:avLst/>
          </a:prstGeom>
          <a:solidFill>
            <a:schemeClr val="tx1">
              <a:lumMod val="95000"/>
            </a:schemeClr>
          </a:solidFill>
          <a:ln>
            <a:solidFill>
              <a:schemeClr val="accent2">
                <a:lumMod val="75000"/>
              </a:schemeClr>
            </a:solidFill>
            <a:prstDash val="sysDash"/>
          </a:ln>
        </p:spPr>
        <p:txBody>
          <a:bodyPr wrap="square" lIns="144000" tIns="144000" rIns="144000" bIns="144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dirty="0">
                <a:solidFill>
                  <a:prstClr val="black"/>
                </a:solidFill>
                <a:latin typeface="+mj-lt"/>
              </a:rPr>
              <a:t>Improved digital public infrastructure skills </a:t>
            </a:r>
            <a:r>
              <a:rPr lang="en-ZA" sz="1200" dirty="0">
                <a:solidFill>
                  <a:prstClr val="black"/>
                </a:solidFill>
              </a:rPr>
              <a:t>beyond payments professionals</a:t>
            </a:r>
            <a:endParaRPr lang="en-ZA" sz="1200" dirty="0">
              <a:solidFill>
                <a:prstClr val="black"/>
              </a:solidFill>
              <a:latin typeface="+mj-lt"/>
            </a:endParaRPr>
          </a:p>
        </p:txBody>
      </p:sp>
      <p:sp>
        <p:nvSpPr>
          <p:cNvPr id="9" name="TextBox 8">
            <a:extLst>
              <a:ext uri="{FF2B5EF4-FFF2-40B4-BE49-F238E27FC236}">
                <a16:creationId xmlns:a16="http://schemas.microsoft.com/office/drawing/2014/main" id="{2F5A25E3-8903-A99C-F1CB-712F9717B5AF}"/>
              </a:ext>
            </a:extLst>
          </p:cNvPr>
          <p:cNvSpPr txBox="1"/>
          <p:nvPr/>
        </p:nvSpPr>
        <p:spPr>
          <a:xfrm>
            <a:off x="2607160" y="1785340"/>
            <a:ext cx="1959748" cy="1443051"/>
          </a:xfrm>
          <a:prstGeom prst="rect">
            <a:avLst/>
          </a:prstGeom>
          <a:solidFill>
            <a:schemeClr val="tx1">
              <a:lumMod val="95000"/>
            </a:schemeClr>
          </a:solidFill>
          <a:ln>
            <a:solidFill>
              <a:schemeClr val="accent2">
                <a:lumMod val="75000"/>
              </a:schemeClr>
            </a:solidFill>
            <a:prstDash val="sysDash"/>
          </a:ln>
        </p:spPr>
        <p:txBody>
          <a:bodyPr wrap="square" lIns="144000" tIns="144000" rIns="144000" bIns="144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i="0" u="none" strike="noStrike" kern="1200" cap="none" spc="0" normalizeH="0" baseline="0" noProof="0" dirty="0">
                <a:ln>
                  <a:noFill/>
                </a:ln>
                <a:solidFill>
                  <a:prstClr val="black"/>
                </a:solidFill>
                <a:effectLst/>
                <a:uLnTx/>
                <a:uFillTx/>
                <a:latin typeface="+mj-lt"/>
                <a:ea typeface="+mn-ea"/>
                <a:cs typeface="+mn-cs"/>
              </a:rPr>
              <a:t>Strengthen the </a:t>
            </a:r>
            <a:r>
              <a:rPr kumimoji="0" lang="en-ZA" sz="1200" b="1" i="0" u="none" strike="noStrike" kern="1200" cap="none" spc="0" normalizeH="0" baseline="0" noProof="0" dirty="0">
                <a:ln>
                  <a:noFill/>
                </a:ln>
                <a:solidFill>
                  <a:prstClr val="black"/>
                </a:solidFill>
                <a:effectLst/>
                <a:uLnTx/>
                <a:uFillTx/>
                <a:latin typeface="+mj-lt"/>
                <a:ea typeface="+mn-ea"/>
                <a:cs typeface="+mn-cs"/>
              </a:rPr>
              <a:t>enabling environment </a:t>
            </a:r>
            <a:r>
              <a:rPr kumimoji="0" lang="en-ZA" sz="1200" i="0" u="none" strike="noStrike" kern="1200" cap="none" spc="0" normalizeH="0" baseline="0" noProof="0" dirty="0">
                <a:ln>
                  <a:noFill/>
                </a:ln>
                <a:solidFill>
                  <a:prstClr val="black"/>
                </a:solidFill>
                <a:effectLst/>
                <a:uLnTx/>
                <a:uFillTx/>
                <a:latin typeface="+mj-lt"/>
                <a:ea typeface="+mn-ea"/>
                <a:cs typeface="+mn-cs"/>
              </a:rPr>
              <a:t>to commission and oversee design of IIPS.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sz="1200" dirty="0">
              <a:solidFill>
                <a:prstClr val="black"/>
              </a:solidFill>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i="0" u="none" strike="noStrike" kern="1200" cap="none" spc="0" normalizeH="0" baseline="0" noProof="0" dirty="0">
                <a:ln>
                  <a:noFill/>
                </a:ln>
                <a:solidFill>
                  <a:prstClr val="black"/>
                </a:solidFill>
                <a:effectLst/>
                <a:uLnTx/>
                <a:uFillTx/>
                <a:latin typeface="+mj-lt"/>
                <a:ea typeface="+mn-ea"/>
                <a:cs typeface="+mn-cs"/>
              </a:rPr>
              <a:t>Strengthen consumer protection regulations</a:t>
            </a:r>
            <a:endParaRPr kumimoji="0" lang="en-ZA" sz="1200" i="0" u="none" strike="noStrike" kern="1200" cap="none" spc="0" normalizeH="0" baseline="0" noProof="0" dirty="0">
              <a:ln>
                <a:noFill/>
              </a:ln>
              <a:solidFill>
                <a:prstClr val="black"/>
              </a:solidFill>
              <a:effectLst/>
              <a:uLnTx/>
              <a:uFillTx/>
              <a:ea typeface="+mn-ea"/>
              <a:cs typeface="+mn-cs"/>
            </a:endParaRPr>
          </a:p>
        </p:txBody>
      </p:sp>
      <p:cxnSp>
        <p:nvCxnSpPr>
          <p:cNvPr id="12" name="Straight Arrow Connector 11">
            <a:extLst>
              <a:ext uri="{FF2B5EF4-FFF2-40B4-BE49-F238E27FC236}">
                <a16:creationId xmlns:a16="http://schemas.microsoft.com/office/drawing/2014/main" id="{1DF5085D-6D77-B91B-AFC2-79800ADFEA99}"/>
              </a:ext>
            </a:extLst>
          </p:cNvPr>
          <p:cNvCxnSpPr>
            <a:cxnSpLocks/>
          </p:cNvCxnSpPr>
          <p:nvPr/>
        </p:nvCxnSpPr>
        <p:spPr>
          <a:xfrm>
            <a:off x="462337" y="5011462"/>
            <a:ext cx="11267326" cy="0"/>
          </a:xfrm>
          <a:prstGeom prst="straightConnector1">
            <a:avLst/>
          </a:prstGeom>
          <a:ln w="104775">
            <a:gradFill flip="none" rotWithShape="1">
              <a:gsLst>
                <a:gs pos="98000">
                  <a:schemeClr val="accent2"/>
                </a:gs>
                <a:gs pos="0">
                  <a:schemeClr val="accent6"/>
                </a:gs>
              </a:gsLst>
              <a:lin ang="0" scaled="1"/>
              <a:tileRect/>
            </a:gra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F18471C-1CB1-BEF0-3D1C-4A26CEE2D241}"/>
              </a:ext>
            </a:extLst>
          </p:cNvPr>
          <p:cNvSpPr txBox="1"/>
          <p:nvPr/>
        </p:nvSpPr>
        <p:spPr>
          <a:xfrm>
            <a:off x="848283" y="5011462"/>
            <a:ext cx="10495434" cy="543162"/>
          </a:xfrm>
          <a:prstGeom prst="rect">
            <a:avLst/>
          </a:prstGeom>
          <a:noFill/>
        </p:spPr>
        <p:txBody>
          <a:bodyPr wrap="square">
            <a:spAutoFit/>
          </a:bodyPr>
          <a:lstStyle/>
          <a:p>
            <a:pPr algn="ctr">
              <a:lnSpc>
                <a:spcPct val="107000"/>
              </a:lnSpc>
              <a:spcAft>
                <a:spcPts val="800"/>
              </a:spcAft>
            </a:pPr>
            <a:r>
              <a:rPr lang="en-ZA" sz="1400" dirty="0">
                <a:solidFill>
                  <a:schemeClr val="bg1"/>
                </a:solidFill>
                <a:effectLst/>
                <a:latin typeface="+mj-lt"/>
                <a:ea typeface="Calibri" panose="020F0502020204030204" pitchFamily="34" charset="0"/>
                <a:cs typeface="Times New Roman" panose="02020603050405020304" pitchFamily="18" charset="0"/>
              </a:rPr>
              <a:t>Re-skilling the broad financial sector with the capabilities to scale Instant &amp; Inclusive Payment Systems</a:t>
            </a:r>
            <a:r>
              <a:rPr lang="en-ZA" sz="1400" dirty="0">
                <a:solidFill>
                  <a:schemeClr val="bg1"/>
                </a:solidFill>
                <a:latin typeface="+mj-lt"/>
                <a:ea typeface="Calibri" panose="020F0502020204030204" pitchFamily="34" charset="0"/>
                <a:cs typeface="Times New Roman" panose="02020603050405020304" pitchFamily="18" charset="0"/>
              </a:rPr>
              <a:t> across Africa </a:t>
            </a:r>
            <a:r>
              <a:rPr lang="en-ZA" sz="1400" dirty="0">
                <a:solidFill>
                  <a:schemeClr val="bg1"/>
                </a:solidFill>
                <a:effectLst/>
                <a:latin typeface="+mj-lt"/>
                <a:ea typeface="Calibri" panose="020F0502020204030204" pitchFamily="34" charset="0"/>
                <a:cs typeface="Times New Roman" panose="02020603050405020304" pitchFamily="18" charset="0"/>
              </a:rPr>
              <a:t>and harmonise policy for an inter-connected continent.</a:t>
            </a:r>
            <a:endParaRPr lang="en-GB" sz="1400" dirty="0">
              <a:solidFill>
                <a:schemeClr val="bg1"/>
              </a:solidFill>
              <a:effectLst/>
              <a:latin typeface="+mj-lt"/>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ECFDD27D-F8AD-C708-4AE4-D5BEED0CEB22}"/>
              </a:ext>
            </a:extLst>
          </p:cNvPr>
          <p:cNvSpPr txBox="1"/>
          <p:nvPr/>
        </p:nvSpPr>
        <p:spPr>
          <a:xfrm>
            <a:off x="571398" y="1781416"/>
            <a:ext cx="1965668" cy="3130257"/>
          </a:xfrm>
          <a:prstGeom prst="rect">
            <a:avLst/>
          </a:prstGeom>
          <a:solidFill>
            <a:schemeClr val="tx1">
              <a:lumMod val="95000"/>
            </a:schemeClr>
          </a:solidFill>
          <a:ln>
            <a:solidFill>
              <a:schemeClr val="accent2">
                <a:lumMod val="75000"/>
              </a:schemeClr>
            </a:solidFill>
            <a:prstDash val="sysDash"/>
          </a:ln>
        </p:spPr>
        <p:txBody>
          <a:bodyPr wrap="square" lIns="144000" tIns="144000" rIns="144000" bIns="144000" rtlCol="0">
            <a:noAutofit/>
          </a:bodyPr>
          <a:lstStyle/>
          <a:p>
            <a:pPr>
              <a:defRPr/>
            </a:pPr>
            <a:r>
              <a:rPr lang="en-ZA" sz="1400" b="1" dirty="0">
                <a:solidFill>
                  <a:prstClr val="black"/>
                </a:solidFill>
              </a:rPr>
              <a:t>SKILLS CONSTRAINTS</a:t>
            </a:r>
          </a:p>
          <a:p>
            <a:pPr>
              <a:defRPr/>
            </a:pPr>
            <a:endParaRPr lang="en-ZA" sz="1200" b="1" dirty="0">
              <a:solidFill>
                <a:prstClr val="black"/>
              </a:solidFill>
            </a:endParaRPr>
          </a:p>
          <a:p>
            <a:pPr>
              <a:defRPr/>
            </a:pPr>
            <a:r>
              <a:rPr lang="en-ZA" sz="1200" b="1" dirty="0">
                <a:solidFill>
                  <a:prstClr val="black"/>
                </a:solidFill>
              </a:rPr>
              <a:t>Bridge the human capital gaps </a:t>
            </a:r>
            <a:r>
              <a:rPr lang="en-ZA" sz="1200" dirty="0">
                <a:solidFill>
                  <a:prstClr val="black"/>
                </a:solidFill>
              </a:rPr>
              <a:t>in ability to design, build, operate and oversee IIPS projects, especially in emerging markets.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dirty="0">
                <a:solidFill>
                  <a:prstClr val="black"/>
                </a:solidFill>
              </a:rPr>
              <a:t>B</a:t>
            </a:r>
            <a:r>
              <a:rPr kumimoji="0" lang="en-ZA" sz="1200" b="0" i="0" u="none" strike="noStrike" kern="1200" cap="none" spc="0" normalizeH="0" baseline="0" noProof="0" dirty="0">
                <a:ln>
                  <a:noFill/>
                </a:ln>
                <a:solidFill>
                  <a:prstClr val="black"/>
                </a:solidFill>
                <a:effectLst/>
                <a:uLnTx/>
                <a:uFillTx/>
                <a:ea typeface="+mn-ea"/>
                <a:cs typeface="+mn-cs"/>
              </a:rPr>
              <a:t>y reskilling DFSP professionals.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200" b="0" i="0" u="none" strike="noStrike" kern="1200" cap="none" spc="0" normalizeH="0" baseline="0" noProof="0" dirty="0">
              <a:ln>
                <a:noFill/>
              </a:ln>
              <a:solidFill>
                <a:prstClr val="black"/>
              </a:solidFill>
              <a:effectLst/>
              <a:uLnTx/>
              <a:uFillTx/>
              <a:ea typeface="+mn-ea"/>
              <a:cs typeface="+mn-cs"/>
            </a:endParaRPr>
          </a:p>
          <a:p>
            <a:pPr lvl="0">
              <a:defRPr/>
            </a:pPr>
            <a:r>
              <a:rPr lang="en-ZA" sz="1200" dirty="0">
                <a:solidFill>
                  <a:prstClr val="black"/>
                </a:solidFill>
                <a:latin typeface="+mj-lt"/>
              </a:rPr>
              <a:t>B</a:t>
            </a:r>
            <a:r>
              <a:rPr lang="en-US" sz="1200" dirty="0" err="1">
                <a:solidFill>
                  <a:prstClr val="black"/>
                </a:solidFill>
              </a:rPr>
              <a:t>uild</a:t>
            </a:r>
            <a:r>
              <a:rPr lang="en-US" sz="1200" dirty="0">
                <a:solidFill>
                  <a:prstClr val="black"/>
                </a:solidFill>
              </a:rPr>
              <a:t>-up  </a:t>
            </a:r>
            <a:r>
              <a:rPr lang="en-US" sz="1200" b="1" dirty="0">
                <a:solidFill>
                  <a:prstClr val="black"/>
                </a:solidFill>
              </a:rPr>
              <a:t>new knowledge</a:t>
            </a:r>
            <a:r>
              <a:rPr lang="en-US" sz="1200" dirty="0">
                <a:solidFill>
                  <a:prstClr val="black"/>
                </a:solidFill>
              </a:rPr>
              <a:t>, skills &amp; networks.</a:t>
            </a:r>
          </a:p>
          <a:p>
            <a:pPr lvl="0">
              <a:defRPr/>
            </a:pPr>
            <a:endParaRPr lang="en-ZA" sz="1200" dirty="0">
              <a:solidFill>
                <a:prstClr val="black"/>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dirty="0">
                <a:ln>
                  <a:noFill/>
                </a:ln>
                <a:solidFill>
                  <a:prstClr val="black"/>
                </a:solidFill>
                <a:effectLst/>
                <a:uLnTx/>
                <a:uFillTx/>
                <a:ea typeface="+mn-ea"/>
                <a:cs typeface="+mn-cs"/>
              </a:rPr>
              <a:t>We </a:t>
            </a:r>
            <a:r>
              <a:rPr lang="en-ZA" sz="1200" b="1" dirty="0">
                <a:solidFill>
                  <a:prstClr val="black"/>
                </a:solidFill>
                <a:latin typeface="+mj-lt"/>
              </a:rPr>
              <a:t>will stimulate an inclusive digital economic development. </a:t>
            </a:r>
          </a:p>
        </p:txBody>
      </p:sp>
      <p:sp>
        <p:nvSpPr>
          <p:cNvPr id="26" name="TextBox 25">
            <a:extLst>
              <a:ext uri="{FF2B5EF4-FFF2-40B4-BE49-F238E27FC236}">
                <a16:creationId xmlns:a16="http://schemas.microsoft.com/office/drawing/2014/main" id="{F1F24FA8-56F6-26DB-D8D9-71C203042563}"/>
              </a:ext>
            </a:extLst>
          </p:cNvPr>
          <p:cNvSpPr txBox="1"/>
          <p:nvPr/>
        </p:nvSpPr>
        <p:spPr>
          <a:xfrm>
            <a:off x="2613079" y="3269808"/>
            <a:ext cx="1953829" cy="1641866"/>
          </a:xfrm>
          <a:prstGeom prst="rect">
            <a:avLst/>
          </a:prstGeom>
          <a:solidFill>
            <a:schemeClr val="tx1">
              <a:lumMod val="95000"/>
            </a:schemeClr>
          </a:solidFill>
          <a:ln>
            <a:solidFill>
              <a:schemeClr val="accent2">
                <a:lumMod val="50000"/>
              </a:schemeClr>
            </a:solidFill>
            <a:prstDash val="sysDash"/>
          </a:ln>
        </p:spPr>
        <p:txBody>
          <a:bodyPr wrap="square" lIns="144000" tIns="144000" rIns="144000" bIns="144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dirty="0">
                <a:solidFill>
                  <a:prstClr val="black"/>
                </a:solidFill>
                <a:latin typeface="+mj-lt"/>
              </a:rPr>
              <a:t>Cross border payment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200" b="1" i="0" u="none" strike="noStrike" kern="1200" cap="none" spc="0" normalizeH="0" baseline="0" noProof="0" dirty="0">
              <a:ln>
                <a:noFill/>
              </a:ln>
              <a:solidFill>
                <a:prstClr val="black"/>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sz="1200" dirty="0">
                <a:solidFill>
                  <a:prstClr val="black"/>
                </a:solidFill>
                <a:latin typeface="+mj-lt"/>
              </a:rPr>
              <a:t>Regional approach provides inter-connectedness. Promote knowledge sharing, and capacity building</a:t>
            </a:r>
            <a:endParaRPr kumimoji="0" lang="en-ZA" sz="1200" i="0" u="none" strike="noStrike" kern="1200" cap="none" spc="0" normalizeH="0" baseline="0" noProof="0" dirty="0">
              <a:ln>
                <a:noFill/>
              </a:ln>
              <a:solidFill>
                <a:prstClr val="black"/>
              </a:solidFill>
              <a:effectLst/>
              <a:uLnTx/>
              <a:uFillTx/>
              <a:ea typeface="+mn-ea"/>
              <a:cs typeface="+mn-cs"/>
            </a:endParaRPr>
          </a:p>
        </p:txBody>
      </p:sp>
      <p:sp>
        <p:nvSpPr>
          <p:cNvPr id="28" name="TextBox 27">
            <a:extLst>
              <a:ext uri="{FF2B5EF4-FFF2-40B4-BE49-F238E27FC236}">
                <a16:creationId xmlns:a16="http://schemas.microsoft.com/office/drawing/2014/main" id="{0E9A1202-B4FA-B5E2-8EE0-50BA1FE5CE49}"/>
              </a:ext>
            </a:extLst>
          </p:cNvPr>
          <p:cNvSpPr txBox="1"/>
          <p:nvPr/>
        </p:nvSpPr>
        <p:spPr>
          <a:xfrm>
            <a:off x="4642921" y="1834828"/>
            <a:ext cx="2298676" cy="1797124"/>
          </a:xfrm>
          <a:prstGeom prst="rect">
            <a:avLst/>
          </a:prstGeom>
          <a:solidFill>
            <a:schemeClr val="tx1">
              <a:lumMod val="95000"/>
            </a:schemeClr>
          </a:solidFill>
          <a:ln>
            <a:solidFill>
              <a:schemeClr val="accent2">
                <a:lumMod val="75000"/>
              </a:schemeClr>
            </a:solidFill>
            <a:prstDash val="sysDash"/>
          </a:ln>
        </p:spPr>
        <p:txBody>
          <a:bodyPr wrap="square" lIns="144000" tIns="144000" rIns="144000" bIns="144000" rtlCol="0">
            <a:noAutofit/>
          </a:bodyPr>
          <a:lstStyle/>
          <a:p>
            <a:pPr>
              <a:defRPr/>
            </a:pPr>
            <a:r>
              <a:rPr lang="en-ZA" sz="1200" dirty="0">
                <a:solidFill>
                  <a:prstClr val="black"/>
                </a:solidFill>
                <a:latin typeface="+mj-lt"/>
              </a:rPr>
              <a:t>A new </a:t>
            </a:r>
            <a:r>
              <a:rPr lang="en-ZA" sz="1200" b="1" dirty="0">
                <a:solidFill>
                  <a:prstClr val="black"/>
                </a:solidFill>
                <a:latin typeface="+mj-lt"/>
              </a:rPr>
              <a:t>league of professionals </a:t>
            </a:r>
            <a:r>
              <a:rPr lang="en-ZA" sz="1200" dirty="0">
                <a:solidFill>
                  <a:prstClr val="black"/>
                </a:solidFill>
                <a:latin typeface="+mj-lt"/>
              </a:rPr>
              <a:t>that have been </a:t>
            </a:r>
            <a:r>
              <a:rPr lang="en-ZA" sz="1200" b="1" dirty="0">
                <a:solidFill>
                  <a:prstClr val="black"/>
                </a:solidFill>
                <a:latin typeface="+mj-lt"/>
              </a:rPr>
              <a:t>trained on principles, architectures and implementation guidelines </a:t>
            </a:r>
            <a:r>
              <a:rPr lang="en-ZA" sz="1200" dirty="0">
                <a:solidFill>
                  <a:prstClr val="black"/>
                </a:solidFill>
                <a:latin typeface="+mj-lt"/>
              </a:rPr>
              <a:t>for a </a:t>
            </a:r>
            <a:r>
              <a:rPr lang="en-ZA" sz="1200" b="1" dirty="0">
                <a:solidFill>
                  <a:prstClr val="black"/>
                </a:solidFill>
                <a:latin typeface="+mj-lt"/>
              </a:rPr>
              <a:t>country-level digital financial payment system</a:t>
            </a:r>
            <a:r>
              <a:rPr lang="en-ZA" sz="1200" dirty="0">
                <a:solidFill>
                  <a:prstClr val="black"/>
                </a:solidFill>
                <a:latin typeface="+mj-lt"/>
              </a:rPr>
              <a:t> designed to bring the poor into the formal economy</a:t>
            </a:r>
          </a:p>
        </p:txBody>
      </p:sp>
      <p:sp>
        <p:nvSpPr>
          <p:cNvPr id="5" name="TextBox 4">
            <a:extLst>
              <a:ext uri="{FF2B5EF4-FFF2-40B4-BE49-F238E27FC236}">
                <a16:creationId xmlns:a16="http://schemas.microsoft.com/office/drawing/2014/main" id="{E2810B28-B484-DB59-8707-336A54E36F76}"/>
              </a:ext>
            </a:extLst>
          </p:cNvPr>
          <p:cNvSpPr txBox="1"/>
          <p:nvPr/>
        </p:nvSpPr>
        <p:spPr>
          <a:xfrm>
            <a:off x="9346915" y="1834828"/>
            <a:ext cx="2299549" cy="798524"/>
          </a:xfrm>
          <a:prstGeom prst="rect">
            <a:avLst/>
          </a:prstGeom>
          <a:solidFill>
            <a:schemeClr val="tx1">
              <a:lumMod val="95000"/>
            </a:schemeClr>
          </a:solidFill>
        </p:spPr>
        <p:txBody>
          <a:bodyPr wrap="square" lIns="144000" tIns="144000" rIns="144000" bIns="144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b="1" i="0" u="none" strike="noStrike" kern="1200" cap="none" spc="0" normalizeH="0" baseline="0" noProof="0">
                <a:ln>
                  <a:noFill/>
                </a:ln>
                <a:solidFill>
                  <a:prstClr val="black"/>
                </a:solidFill>
                <a:effectLst/>
                <a:uLnTx/>
                <a:uFillTx/>
                <a:latin typeface="+mj-lt"/>
                <a:ea typeface="+mn-ea"/>
                <a:cs typeface="+mn-cs"/>
              </a:rPr>
              <a:t>Localised approach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solidFill>
                <a:effectLst/>
                <a:uLnTx/>
                <a:uFillTx/>
                <a:ea typeface="+mn-ea"/>
                <a:cs typeface="+mn-cs"/>
              </a:rPr>
              <a:t>that create in person and online communities  </a:t>
            </a:r>
          </a:p>
        </p:txBody>
      </p:sp>
      <p:sp>
        <p:nvSpPr>
          <p:cNvPr id="6" name="TextBox 5">
            <a:extLst>
              <a:ext uri="{FF2B5EF4-FFF2-40B4-BE49-F238E27FC236}">
                <a16:creationId xmlns:a16="http://schemas.microsoft.com/office/drawing/2014/main" id="{34270FC2-67C0-D71F-875E-6EA3127A2D68}"/>
              </a:ext>
            </a:extLst>
          </p:cNvPr>
          <p:cNvSpPr txBox="1"/>
          <p:nvPr/>
        </p:nvSpPr>
        <p:spPr>
          <a:xfrm>
            <a:off x="7184571" y="1834829"/>
            <a:ext cx="2049449" cy="798524"/>
          </a:xfrm>
          <a:prstGeom prst="rect">
            <a:avLst/>
          </a:prstGeom>
          <a:solidFill>
            <a:schemeClr val="tx1">
              <a:lumMod val="95000"/>
            </a:schemeClr>
          </a:solidFill>
        </p:spPr>
        <p:txBody>
          <a:bodyPr wrap="square" lIns="144000" tIns="144000" rIns="144000" bIns="144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dirty="0">
                <a:solidFill>
                  <a:prstClr val="black"/>
                </a:solidFill>
              </a:rPr>
              <a:t>Collaboration &amp;</a:t>
            </a:r>
            <a:r>
              <a:rPr kumimoji="0" lang="en-ZA" sz="1200" b="1" i="0" u="none" strike="noStrike" kern="1200" cap="none" spc="0" normalizeH="0" baseline="0" noProof="0" dirty="0">
                <a:ln>
                  <a:noFill/>
                </a:ln>
                <a:solidFill>
                  <a:prstClr val="black"/>
                </a:solidFill>
                <a:effectLst/>
                <a:uLnTx/>
                <a:uFillTx/>
                <a:ea typeface="+mn-ea"/>
                <a:cs typeface="+mn-cs"/>
              </a:rPr>
              <a:t> Partnerships </a:t>
            </a:r>
            <a:endParaRPr lang="en-ZA" sz="1200" b="1" dirty="0">
              <a:solidFill>
                <a:prstClr val="black"/>
              </a:solidFill>
              <a:latin typeface="+mj-lt"/>
            </a:endParaRPr>
          </a:p>
        </p:txBody>
      </p:sp>
      <p:sp>
        <p:nvSpPr>
          <p:cNvPr id="8" name="TextBox 7">
            <a:extLst>
              <a:ext uri="{FF2B5EF4-FFF2-40B4-BE49-F238E27FC236}">
                <a16:creationId xmlns:a16="http://schemas.microsoft.com/office/drawing/2014/main" id="{7E25555F-E4DE-5836-9FBC-F12F461F060E}"/>
              </a:ext>
            </a:extLst>
          </p:cNvPr>
          <p:cNvSpPr txBox="1"/>
          <p:nvPr/>
        </p:nvSpPr>
        <p:spPr>
          <a:xfrm>
            <a:off x="7184571" y="2729128"/>
            <a:ext cx="2037328" cy="1929960"/>
          </a:xfrm>
          <a:prstGeom prst="rect">
            <a:avLst/>
          </a:prstGeom>
          <a:solidFill>
            <a:schemeClr val="tx1">
              <a:lumMod val="95000"/>
            </a:schemeClr>
          </a:solidFill>
        </p:spPr>
        <p:txBody>
          <a:bodyPr wrap="square" lIns="144000" tIns="144000" rIns="144000" bIns="144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200" b="0" i="0" u="none" strike="noStrike" kern="1200" cap="none" spc="0" normalizeH="0" baseline="0" noProof="0">
                <a:ln>
                  <a:noFill/>
                </a:ln>
                <a:solidFill>
                  <a:prstClr val="black"/>
                </a:solidFill>
                <a:effectLst/>
                <a:uLnTx/>
                <a:uFillTx/>
                <a:ea typeface="+mn-ea"/>
                <a:cs typeface="+mn-cs"/>
              </a:rPr>
              <a:t>A program that;-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200" b="0" i="0" u="none" strike="noStrike" kern="1200" cap="none" spc="0" normalizeH="0" baseline="0" noProof="0">
                <a:ln>
                  <a:noFill/>
                </a:ln>
                <a:solidFill>
                  <a:prstClr val="black"/>
                </a:solidFill>
                <a:effectLst/>
                <a:uLnTx/>
                <a:uFillTx/>
                <a:ea typeface="+mn-ea"/>
                <a:cs typeface="+mn-cs"/>
              </a:rPr>
              <a:t>is </a:t>
            </a:r>
            <a:r>
              <a:rPr lang="en-ZA" sz="1200" b="1">
                <a:solidFill>
                  <a:prstClr val="black"/>
                </a:solidFill>
                <a:latin typeface="+mj-lt"/>
              </a:rPr>
              <a:t>digital</a:t>
            </a:r>
            <a:r>
              <a:rPr kumimoji="0" lang="en-ZA" sz="1200" b="1" i="0" u="none" strike="noStrike" kern="1200" cap="none" spc="0" normalizeH="0" baseline="0" noProof="0">
                <a:ln>
                  <a:noFill/>
                </a:ln>
                <a:solidFill>
                  <a:prstClr val="black"/>
                </a:solidFill>
                <a:effectLst/>
                <a:uLnTx/>
                <a:uFillTx/>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200" b="1" i="0" u="none" strike="noStrike" kern="1200" cap="none" spc="0" normalizeH="0" baseline="0" noProof="0">
                <a:ln>
                  <a:noFill/>
                </a:ln>
                <a:solidFill>
                  <a:prstClr val="black"/>
                </a:solidFill>
                <a:effectLst/>
                <a:uLnTx/>
                <a:uFillTx/>
                <a:ea typeface="+mn-ea"/>
                <a:cs typeface="+mn-cs"/>
              </a:rPr>
              <a:t>has scaled </a:t>
            </a:r>
            <a:r>
              <a:rPr kumimoji="0" lang="en-ZA" sz="1200" b="0" i="0" u="none" strike="noStrike" kern="1200" cap="none" spc="0" normalizeH="0" baseline="0" noProof="0">
                <a:ln>
                  <a:noFill/>
                </a:ln>
                <a:solidFill>
                  <a:prstClr val="black"/>
                </a:solidFill>
                <a:effectLst/>
                <a:uLnTx/>
                <a:uFillTx/>
                <a:ea typeface="+mn-ea"/>
                <a:cs typeface="+mn-cs"/>
              </a:rPr>
              <a:t>since inception &amp; has the </a:t>
            </a:r>
            <a:r>
              <a:rPr kumimoji="0" lang="en-ZA" sz="1200" b="0" i="0" u="none" strike="noStrike" kern="1200" cap="none" spc="0" normalizeH="0" baseline="0" noProof="0">
                <a:ln>
                  <a:noFill/>
                </a:ln>
                <a:solidFill>
                  <a:prstClr val="black"/>
                </a:solidFill>
                <a:effectLst/>
                <a:uLnTx/>
                <a:uFillTx/>
                <a:latin typeface="+mj-lt"/>
                <a:ea typeface="+mn-ea"/>
                <a:cs typeface="+mn-cs"/>
              </a:rPr>
              <a:t>potential of scaling further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ZA" sz="1200" b="0" i="0" u="none" strike="noStrike" kern="1200" cap="none" spc="0" normalizeH="0" baseline="0" noProof="0">
                <a:ln>
                  <a:noFill/>
                </a:ln>
                <a:solidFill>
                  <a:prstClr val="black"/>
                </a:solidFill>
                <a:effectLst/>
                <a:uLnTx/>
                <a:uFillTx/>
                <a:ea typeface="+mn-ea"/>
                <a:cs typeface="+mn-cs"/>
              </a:rPr>
              <a:t>Provides </a:t>
            </a:r>
            <a:r>
              <a:rPr kumimoji="0" lang="en-ZA" sz="1200" b="0" i="0" u="none" strike="noStrike" kern="1200" cap="none" spc="0" normalizeH="0" baseline="0" noProof="0">
                <a:ln>
                  <a:noFill/>
                </a:ln>
                <a:solidFill>
                  <a:prstClr val="black"/>
                </a:solidFill>
                <a:effectLst/>
                <a:uLnTx/>
                <a:uFillTx/>
                <a:latin typeface="+mj-lt"/>
                <a:ea typeface="+mn-ea"/>
                <a:cs typeface="+mn-cs"/>
              </a:rPr>
              <a:t>unique </a:t>
            </a:r>
            <a:r>
              <a:rPr kumimoji="0" lang="en-ZA" sz="1200" b="1" i="0" u="none" strike="noStrike" kern="1200" cap="none" spc="0" normalizeH="0" baseline="0" noProof="0">
                <a:ln>
                  <a:noFill/>
                </a:ln>
                <a:solidFill>
                  <a:prstClr val="black"/>
                </a:solidFill>
                <a:effectLst/>
                <a:uLnTx/>
                <a:uFillTx/>
                <a:latin typeface="+mj-lt"/>
                <a:ea typeface="+mn-ea"/>
                <a:cs typeface="+mn-cs"/>
              </a:rPr>
              <a:t>thought leadership opportunities </a:t>
            </a:r>
          </a:p>
        </p:txBody>
      </p:sp>
      <p:sp>
        <p:nvSpPr>
          <p:cNvPr id="32" name="TextBox 31">
            <a:extLst>
              <a:ext uri="{FF2B5EF4-FFF2-40B4-BE49-F238E27FC236}">
                <a16:creationId xmlns:a16="http://schemas.microsoft.com/office/drawing/2014/main" id="{7335C0EA-305F-21B3-42BB-FFD46DF19B41}"/>
              </a:ext>
            </a:extLst>
          </p:cNvPr>
          <p:cNvSpPr txBox="1"/>
          <p:nvPr/>
        </p:nvSpPr>
        <p:spPr>
          <a:xfrm>
            <a:off x="9346915" y="2729127"/>
            <a:ext cx="2299549" cy="657291"/>
          </a:xfrm>
          <a:prstGeom prst="rect">
            <a:avLst/>
          </a:prstGeom>
          <a:solidFill>
            <a:schemeClr val="tx1">
              <a:lumMod val="95000"/>
            </a:schemeClr>
          </a:solidFill>
        </p:spPr>
        <p:txBody>
          <a:bodyPr wrap="square" lIns="144000" tIns="144000" rIns="144000" bIns="144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dirty="0">
                <a:solidFill>
                  <a:prstClr val="black"/>
                </a:solidFill>
                <a:latin typeface="+mj-lt"/>
              </a:rPr>
              <a:t>Training ecosystem players </a:t>
            </a:r>
            <a:endParaRPr kumimoji="0" lang="en-ZA" sz="1200" b="0" i="0" u="none" strike="noStrike" kern="1200" cap="none" spc="0" normalizeH="0" baseline="0" noProof="0" dirty="0">
              <a:ln>
                <a:noFill/>
              </a:ln>
              <a:solidFill>
                <a:prstClr val="black"/>
              </a:solidFill>
              <a:effectLst/>
              <a:uLnTx/>
              <a:uFillTx/>
              <a:ea typeface="+mn-ea"/>
              <a:cs typeface="+mn-cs"/>
            </a:endParaRPr>
          </a:p>
        </p:txBody>
      </p:sp>
      <p:sp>
        <p:nvSpPr>
          <p:cNvPr id="33" name="TextBox 32">
            <a:extLst>
              <a:ext uri="{FF2B5EF4-FFF2-40B4-BE49-F238E27FC236}">
                <a16:creationId xmlns:a16="http://schemas.microsoft.com/office/drawing/2014/main" id="{DA99E33B-E701-04DB-CFC6-EAE36C5BF0AA}"/>
              </a:ext>
            </a:extLst>
          </p:cNvPr>
          <p:cNvSpPr txBox="1"/>
          <p:nvPr/>
        </p:nvSpPr>
        <p:spPr>
          <a:xfrm>
            <a:off x="9346915" y="3482194"/>
            <a:ext cx="2299549" cy="1176893"/>
          </a:xfrm>
          <a:prstGeom prst="rect">
            <a:avLst/>
          </a:prstGeom>
          <a:solidFill>
            <a:schemeClr val="tx1">
              <a:lumMod val="95000"/>
            </a:schemeClr>
          </a:solidFill>
        </p:spPr>
        <p:txBody>
          <a:bodyPr wrap="square" lIns="144000" tIns="144000" rIns="144000" bIns="14400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a:solidFill>
                  <a:prstClr val="black"/>
                </a:solidFill>
                <a:latin typeface="+mj-lt"/>
              </a:rPr>
              <a:t>A Global Alliance that is representative of inclusive finance professionals, 14 country-level Digital Finance Associations </a:t>
            </a:r>
            <a:endParaRPr kumimoji="0" lang="en-ZA" sz="1200" b="0" i="0" u="none" strike="noStrike" kern="1200" cap="none" spc="0" normalizeH="0" baseline="0" noProof="0">
              <a:ln>
                <a:noFill/>
              </a:ln>
              <a:solidFill>
                <a:prstClr val="black"/>
              </a:solidFill>
              <a:effectLst/>
              <a:uLnTx/>
              <a:uFillTx/>
              <a:ea typeface="+mn-ea"/>
              <a:cs typeface="+mn-cs"/>
            </a:endParaRPr>
          </a:p>
        </p:txBody>
      </p:sp>
      <p:sp>
        <p:nvSpPr>
          <p:cNvPr id="19" name="TextBox 18">
            <a:extLst>
              <a:ext uri="{FF2B5EF4-FFF2-40B4-BE49-F238E27FC236}">
                <a16:creationId xmlns:a16="http://schemas.microsoft.com/office/drawing/2014/main" id="{296DDC2B-BB9F-C2AE-637A-ED153D4077CD}"/>
              </a:ext>
            </a:extLst>
          </p:cNvPr>
          <p:cNvSpPr txBox="1"/>
          <p:nvPr/>
        </p:nvSpPr>
        <p:spPr>
          <a:xfrm>
            <a:off x="571399" y="1215975"/>
            <a:ext cx="6370198" cy="527949"/>
          </a:xfrm>
          <a:prstGeom prst="rect">
            <a:avLst/>
          </a:prstGeom>
          <a:solidFill>
            <a:srgbClr val="95161D"/>
          </a:solidFill>
        </p:spPr>
        <p:txBody>
          <a:bodyPr wrap="square" lIns="180000" rIns="180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a:ln>
                  <a:noFill/>
                </a:ln>
                <a:solidFill>
                  <a:prstClr val="white"/>
                </a:solidFill>
                <a:effectLst/>
                <a:uLnTx/>
                <a:uFillTx/>
                <a:latin typeface="Sofia Pro"/>
                <a:ea typeface="+mn-ea"/>
                <a:cs typeface="+mn-cs"/>
              </a:rPr>
              <a:t>What</a:t>
            </a:r>
          </a:p>
        </p:txBody>
      </p:sp>
      <p:sp>
        <p:nvSpPr>
          <p:cNvPr id="20" name="TextBox 19">
            <a:extLst>
              <a:ext uri="{FF2B5EF4-FFF2-40B4-BE49-F238E27FC236}">
                <a16:creationId xmlns:a16="http://schemas.microsoft.com/office/drawing/2014/main" id="{078A95EE-EEE7-F8CB-8E00-CCF8F3C4D9A4}"/>
              </a:ext>
            </a:extLst>
          </p:cNvPr>
          <p:cNvSpPr txBox="1"/>
          <p:nvPr/>
        </p:nvSpPr>
        <p:spPr>
          <a:xfrm>
            <a:off x="7184571" y="1211302"/>
            <a:ext cx="4461893" cy="533075"/>
          </a:xfrm>
          <a:prstGeom prst="rect">
            <a:avLst/>
          </a:prstGeom>
          <a:solidFill>
            <a:schemeClr val="accent2"/>
          </a:solidFill>
        </p:spPr>
        <p:txBody>
          <a:bodyPr wrap="square" lIns="180000" rIns="18000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452" b="0" i="0" u="none" strike="noStrike" cap="none" spc="0" normalizeH="0" baseline="0">
                <a:ln>
                  <a:noFill/>
                </a:ln>
                <a:solidFill>
                  <a:prstClr val="white"/>
                </a:solidFill>
                <a:effectLst/>
                <a:uLnTx/>
                <a:uFillTx/>
                <a:latin typeface="Sofia Pro"/>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ZA" sz="1600"/>
              <a:t>How</a:t>
            </a:r>
            <a:endParaRPr kumimoji="0" lang="en-ZA" sz="1600" b="0" i="0" u="none" strike="noStrike" kern="1200" cap="none" spc="0" normalizeH="0" baseline="0" noProof="0">
              <a:ln>
                <a:noFill/>
              </a:ln>
              <a:solidFill>
                <a:prstClr val="white"/>
              </a:solidFill>
              <a:effectLst/>
              <a:uLnTx/>
              <a:uFillTx/>
              <a:latin typeface="Sofia Pro"/>
              <a:ea typeface="+mn-ea"/>
              <a:cs typeface="+mn-cs"/>
            </a:endParaRPr>
          </a:p>
        </p:txBody>
      </p:sp>
      <p:pic>
        <p:nvPicPr>
          <p:cNvPr id="3" name="Picture 2" descr="Mojaloop Training Courses">
            <a:extLst>
              <a:ext uri="{FF2B5EF4-FFF2-40B4-BE49-F238E27FC236}">
                <a16:creationId xmlns:a16="http://schemas.microsoft.com/office/drawing/2014/main" id="{C6F6D601-9E61-E291-47DA-4EB61E7A5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90" y="5841387"/>
            <a:ext cx="2583545" cy="8793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CFD6A44-867B-3412-BCD7-CB960953C38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72321" y="5969380"/>
            <a:ext cx="2042160" cy="613410"/>
          </a:xfrm>
          <a:prstGeom prst="rect">
            <a:avLst/>
          </a:prstGeom>
          <a:noFill/>
        </p:spPr>
      </p:pic>
      <p:pic>
        <p:nvPicPr>
          <p:cNvPr id="4" name="Picture 4" descr="CGAP: La tecnología por sí sola no basta para obtener la interoperabilidad  en los servicios financieros digitales">
            <a:extLst>
              <a:ext uri="{FF2B5EF4-FFF2-40B4-BE49-F238E27FC236}">
                <a16:creationId xmlns:a16="http://schemas.microsoft.com/office/drawing/2014/main" id="{DB2E81C9-57E5-FFE2-1729-BAE4D0C86E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4170" y="5817442"/>
            <a:ext cx="2197210" cy="81296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43359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078C64A-886A-FCA8-852D-C645298BDD14}"/>
              </a:ext>
            </a:extLst>
          </p:cNvPr>
          <p:cNvSpPr/>
          <p:nvPr/>
        </p:nvSpPr>
        <p:spPr>
          <a:xfrm>
            <a:off x="623888" y="5672484"/>
            <a:ext cx="2666107" cy="786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16000" rIns="21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ofia Pro Light"/>
                <a:ea typeface="+mn-ea"/>
                <a:cs typeface="+mn-cs"/>
              </a:rPr>
              <a:t>Where will the workforce for </a:t>
            </a:r>
            <a:r>
              <a:rPr lang="en-US" sz="1600" b="1" dirty="0">
                <a:solidFill>
                  <a:srgbClr val="000000"/>
                </a:solidFill>
                <a:latin typeface="Sofia Pro Light"/>
              </a:rPr>
              <a:t>IIPS</a:t>
            </a:r>
            <a:r>
              <a:rPr kumimoji="0" lang="en-US" sz="1600" b="1" i="0" u="none" strike="noStrike" kern="1200" cap="none" spc="0" normalizeH="0" baseline="0" noProof="0" dirty="0">
                <a:ln>
                  <a:noFill/>
                </a:ln>
                <a:solidFill>
                  <a:srgbClr val="000000"/>
                </a:solidFill>
                <a:effectLst/>
                <a:uLnTx/>
                <a:uFillTx/>
                <a:latin typeface="Sofia Pro Light"/>
                <a:ea typeface="+mn-ea"/>
                <a:cs typeface="+mn-cs"/>
              </a:rPr>
              <a:t> come from? </a:t>
            </a:r>
          </a:p>
        </p:txBody>
      </p:sp>
      <p:sp>
        <p:nvSpPr>
          <p:cNvPr id="12" name="Rectangle 11">
            <a:extLst>
              <a:ext uri="{FF2B5EF4-FFF2-40B4-BE49-F238E27FC236}">
                <a16:creationId xmlns:a16="http://schemas.microsoft.com/office/drawing/2014/main" id="{4D8FA47D-E149-E3E7-212C-7D4689F87191}"/>
              </a:ext>
            </a:extLst>
          </p:cNvPr>
          <p:cNvSpPr/>
          <p:nvPr/>
        </p:nvSpPr>
        <p:spPr>
          <a:xfrm>
            <a:off x="3383261" y="5672484"/>
            <a:ext cx="2666107" cy="786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16000" rIns="21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ofia Pro Light"/>
                <a:ea typeface="+mn-ea"/>
                <a:cs typeface="+mn-cs"/>
              </a:rPr>
              <a:t>What capabilities will they need?</a:t>
            </a:r>
          </a:p>
        </p:txBody>
      </p:sp>
      <p:sp>
        <p:nvSpPr>
          <p:cNvPr id="14" name="Rectangle 13">
            <a:extLst>
              <a:ext uri="{FF2B5EF4-FFF2-40B4-BE49-F238E27FC236}">
                <a16:creationId xmlns:a16="http://schemas.microsoft.com/office/drawing/2014/main" id="{52D19A83-12F1-E771-7F01-C48CD59D3F7F}"/>
              </a:ext>
            </a:extLst>
          </p:cNvPr>
          <p:cNvSpPr/>
          <p:nvPr/>
        </p:nvSpPr>
        <p:spPr>
          <a:xfrm>
            <a:off x="6142634" y="5672484"/>
            <a:ext cx="2666107" cy="786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16000" rIns="21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ofia Pro Light"/>
                <a:ea typeface="+mn-ea"/>
                <a:cs typeface="+mn-cs"/>
              </a:rPr>
              <a:t>Building blocks for DPI</a:t>
            </a:r>
          </a:p>
        </p:txBody>
      </p:sp>
      <p:sp>
        <p:nvSpPr>
          <p:cNvPr id="15" name="Rectangle 14">
            <a:extLst>
              <a:ext uri="{FF2B5EF4-FFF2-40B4-BE49-F238E27FC236}">
                <a16:creationId xmlns:a16="http://schemas.microsoft.com/office/drawing/2014/main" id="{DB98570B-943B-96BC-A7BF-9C42F7398F37}"/>
              </a:ext>
            </a:extLst>
          </p:cNvPr>
          <p:cNvSpPr/>
          <p:nvPr/>
        </p:nvSpPr>
        <p:spPr>
          <a:xfrm>
            <a:off x="8902007" y="5672484"/>
            <a:ext cx="2666107" cy="7863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16000" rIns="21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ofia Pro Light"/>
                <a:ea typeface="+mn-ea"/>
                <a:cs typeface="+mn-cs"/>
              </a:rPr>
              <a:t>Future ready economies</a:t>
            </a:r>
          </a:p>
        </p:txBody>
      </p:sp>
      <p:sp>
        <p:nvSpPr>
          <p:cNvPr id="3" name="TextBox 2">
            <a:extLst>
              <a:ext uri="{FF2B5EF4-FFF2-40B4-BE49-F238E27FC236}">
                <a16:creationId xmlns:a16="http://schemas.microsoft.com/office/drawing/2014/main" id="{DC3268AB-80BC-7637-C30E-AFA32B907450}"/>
              </a:ext>
            </a:extLst>
          </p:cNvPr>
          <p:cNvSpPr txBox="1"/>
          <p:nvPr/>
        </p:nvSpPr>
        <p:spPr>
          <a:xfrm>
            <a:off x="623888" y="1375314"/>
            <a:ext cx="2584742" cy="717283"/>
          </a:xfrm>
          <a:prstGeom prst="rect">
            <a:avLst/>
          </a:prstGeom>
          <a:solidFill>
            <a:srgbClr val="95161D"/>
          </a:solidFill>
        </p:spPr>
        <p:txBody>
          <a:bodyPr wrap="square" lIns="108000" rIns="10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452" b="1" i="0" u="none" strike="noStrike" kern="1200" cap="none" spc="0" normalizeH="0" baseline="0" noProof="0" dirty="0">
                <a:ln>
                  <a:noFill/>
                </a:ln>
                <a:solidFill>
                  <a:prstClr val="white"/>
                </a:solidFill>
                <a:effectLst/>
                <a:uLnTx/>
                <a:uFillTx/>
                <a:latin typeface="Sofia Pro"/>
                <a:ea typeface="+mn-ea"/>
                <a:cs typeface="+mn-cs"/>
              </a:rPr>
              <a:t>Future of payments</a:t>
            </a:r>
          </a:p>
        </p:txBody>
      </p:sp>
      <p:sp>
        <p:nvSpPr>
          <p:cNvPr id="9" name="TextBox 8">
            <a:extLst>
              <a:ext uri="{FF2B5EF4-FFF2-40B4-BE49-F238E27FC236}">
                <a16:creationId xmlns:a16="http://schemas.microsoft.com/office/drawing/2014/main" id="{15BAC456-9AC4-3494-5DDE-5673C21747D4}"/>
              </a:ext>
            </a:extLst>
          </p:cNvPr>
          <p:cNvSpPr txBox="1"/>
          <p:nvPr/>
        </p:nvSpPr>
        <p:spPr>
          <a:xfrm>
            <a:off x="756827" y="2100748"/>
            <a:ext cx="1937116" cy="654090"/>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726"/>
              </a:spcAft>
              <a:buClrTx/>
              <a:buSzTx/>
              <a:buFontTx/>
              <a:buNone/>
              <a:tabLst/>
              <a:defRPr/>
            </a:pPr>
            <a:r>
              <a:rPr lang="en-US" sz="3600" dirty="0">
                <a:solidFill>
                  <a:srgbClr val="000000">
                    <a:lumMod val="50000"/>
                    <a:lumOff val="50000"/>
                  </a:srgbClr>
                </a:solidFill>
                <a:latin typeface="Sofia Pro Light"/>
                <a:ea typeface="Times New Roman" panose="02020603050405020304" pitchFamily="18" charset="0"/>
                <a:cs typeface="Segoe UI" panose="020B0502040204020203" pitchFamily="34" charset="0"/>
              </a:rPr>
              <a:t>152</a:t>
            </a:r>
            <a:r>
              <a:rPr kumimoji="0" lang="en-US" sz="3600" b="0" i="0" u="none" strike="noStrike" kern="1200" cap="none" spc="0" normalizeH="0" baseline="0" noProof="0" dirty="0">
                <a:ln>
                  <a:noFill/>
                </a:ln>
                <a:solidFill>
                  <a:srgbClr val="000000">
                    <a:lumMod val="50000"/>
                    <a:lumOff val="50000"/>
                  </a:srgbClr>
                </a:solidFill>
                <a:effectLst/>
                <a:uLnTx/>
                <a:uFillTx/>
                <a:latin typeface="Sofia Pro Light"/>
                <a:ea typeface="Times New Roman" panose="02020603050405020304" pitchFamily="18" charset="0"/>
                <a:cs typeface="Segoe UI" panose="020B0502040204020203" pitchFamily="34" charset="0"/>
              </a:rPr>
              <a:t>%</a:t>
            </a:r>
            <a:endParaRPr kumimoji="0" lang="en-US" sz="2400" b="0" i="0" u="none" strike="noStrike" kern="1200" cap="none" spc="0" normalizeH="0" baseline="0" noProof="0" dirty="0">
              <a:ln>
                <a:noFill/>
              </a:ln>
              <a:solidFill>
                <a:srgbClr val="000000">
                  <a:lumMod val="50000"/>
                  <a:lumOff val="50000"/>
                </a:srgbClr>
              </a:solidFill>
              <a:effectLst/>
              <a:uLnTx/>
              <a:uFillTx/>
              <a:latin typeface="Sofia Pro Light"/>
              <a:ea typeface="Times New Roman" panose="02020603050405020304" pitchFamily="18" charset="0"/>
              <a:cs typeface="Segoe UI" panose="020B0502040204020203" pitchFamily="34" charset="0"/>
            </a:endParaRPr>
          </a:p>
        </p:txBody>
      </p:sp>
      <p:sp>
        <p:nvSpPr>
          <p:cNvPr id="13" name="TextBox 12">
            <a:extLst>
              <a:ext uri="{FF2B5EF4-FFF2-40B4-BE49-F238E27FC236}">
                <a16:creationId xmlns:a16="http://schemas.microsoft.com/office/drawing/2014/main" id="{978FEF8D-4D4A-3612-761C-E44FBDC5F57F}"/>
              </a:ext>
            </a:extLst>
          </p:cNvPr>
          <p:cNvSpPr txBox="1"/>
          <p:nvPr/>
        </p:nvSpPr>
        <p:spPr>
          <a:xfrm>
            <a:off x="756827" y="2607935"/>
            <a:ext cx="2275995"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ofia Pro Light"/>
                <a:ea typeface="Times New Roman" panose="02020603050405020304" pitchFamily="18" charset="0"/>
                <a:cs typeface="Segoe UI" panose="020B0502040204020203" pitchFamily="34" charset="0"/>
              </a:rPr>
              <a:t>Africa’s e-payments are expected to grow between 2020-2025 by 152%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ofia Pro Light"/>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ZA" sz="1400" b="0" i="0" u="none" strike="noStrike" kern="1200" cap="none" spc="0" normalizeH="0" baseline="0" noProof="0" dirty="0">
              <a:ln>
                <a:noFill/>
              </a:ln>
              <a:solidFill>
                <a:srgbClr val="000000"/>
              </a:solidFill>
              <a:effectLst/>
              <a:uLnTx/>
              <a:uFillTx/>
              <a:latin typeface="Sofia Pro Light"/>
              <a:ea typeface="+mn-ea"/>
              <a:cs typeface="+mn-cs"/>
            </a:endParaRPr>
          </a:p>
        </p:txBody>
      </p:sp>
      <p:sp>
        <p:nvSpPr>
          <p:cNvPr id="4" name="TextBox 3">
            <a:extLst>
              <a:ext uri="{FF2B5EF4-FFF2-40B4-BE49-F238E27FC236}">
                <a16:creationId xmlns:a16="http://schemas.microsoft.com/office/drawing/2014/main" id="{C2A7489B-19E7-DF4E-4A43-F81A8E1547C3}"/>
              </a:ext>
            </a:extLst>
          </p:cNvPr>
          <p:cNvSpPr txBox="1"/>
          <p:nvPr/>
        </p:nvSpPr>
        <p:spPr>
          <a:xfrm>
            <a:off x="3410383" y="1375314"/>
            <a:ext cx="2584742" cy="717283"/>
          </a:xfrm>
          <a:prstGeom prst="rect">
            <a:avLst/>
          </a:prstGeom>
          <a:solidFill>
            <a:schemeClr val="accent3"/>
          </a:solidFill>
        </p:spPr>
        <p:txBody>
          <a:bodyPr wrap="square" lIns="108000" rIns="10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52" b="1" i="0" u="none" strike="noStrike" kern="1200" cap="none" spc="0" normalizeH="0" baseline="0" noProof="0">
                <a:ln>
                  <a:noFill/>
                </a:ln>
                <a:solidFill>
                  <a:prstClr val="white"/>
                </a:solidFill>
                <a:effectLst/>
                <a:uLnTx/>
                <a:uFillTx/>
                <a:latin typeface="Sofia Pro"/>
                <a:ea typeface="+mn-ea"/>
                <a:cs typeface="+mn-cs"/>
              </a:rPr>
              <a:t>Reskilling Crisis</a:t>
            </a:r>
          </a:p>
        </p:txBody>
      </p:sp>
      <p:sp>
        <p:nvSpPr>
          <p:cNvPr id="16" name="TextBox 15">
            <a:extLst>
              <a:ext uri="{FF2B5EF4-FFF2-40B4-BE49-F238E27FC236}">
                <a16:creationId xmlns:a16="http://schemas.microsoft.com/office/drawing/2014/main" id="{A1EA99BB-3DE4-236A-54B8-2F84AAD23195}"/>
              </a:ext>
            </a:extLst>
          </p:cNvPr>
          <p:cNvSpPr txBox="1"/>
          <p:nvPr/>
        </p:nvSpPr>
        <p:spPr>
          <a:xfrm>
            <a:off x="3543325" y="2087909"/>
            <a:ext cx="1937116" cy="654090"/>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726"/>
              </a:spcAft>
              <a:buClrTx/>
              <a:buSzTx/>
              <a:buFontTx/>
              <a:buNone/>
              <a:tabLst/>
              <a:defRPr/>
            </a:pPr>
            <a:r>
              <a:rPr kumimoji="0" lang="en-US" sz="3600" b="0" i="0" u="none" strike="noStrike" kern="1200" cap="none" spc="0" normalizeH="0" baseline="0" noProof="0">
                <a:ln>
                  <a:noFill/>
                </a:ln>
                <a:solidFill>
                  <a:srgbClr val="000000">
                    <a:lumMod val="50000"/>
                    <a:lumOff val="50000"/>
                  </a:srgbClr>
                </a:solidFill>
                <a:effectLst/>
                <a:uLnTx/>
                <a:uFillTx/>
                <a:latin typeface="Sofia Pro Light"/>
                <a:ea typeface="Times New Roman" panose="02020603050405020304" pitchFamily="18" charset="0"/>
                <a:cs typeface="Segoe UI" panose="020B0502040204020203" pitchFamily="34" charset="0"/>
              </a:rPr>
              <a:t>50% </a:t>
            </a:r>
            <a:endParaRPr kumimoji="0" lang="en-US" sz="2400" b="0" i="0" u="none" strike="noStrike" kern="1200" cap="none" spc="0" normalizeH="0" baseline="0" noProof="0">
              <a:ln>
                <a:noFill/>
              </a:ln>
              <a:solidFill>
                <a:srgbClr val="000000">
                  <a:lumMod val="50000"/>
                  <a:lumOff val="50000"/>
                </a:srgbClr>
              </a:solidFill>
              <a:effectLst/>
              <a:uLnTx/>
              <a:uFillTx/>
              <a:latin typeface="Sofia Pro Light"/>
              <a:ea typeface="Times New Roman" panose="02020603050405020304" pitchFamily="18" charset="0"/>
              <a:cs typeface="Segoe UI" panose="020B0502040204020203" pitchFamily="34" charset="0"/>
            </a:endParaRPr>
          </a:p>
        </p:txBody>
      </p:sp>
      <p:sp>
        <p:nvSpPr>
          <p:cNvPr id="17" name="TextBox 16">
            <a:extLst>
              <a:ext uri="{FF2B5EF4-FFF2-40B4-BE49-F238E27FC236}">
                <a16:creationId xmlns:a16="http://schemas.microsoft.com/office/drawing/2014/main" id="{1D98353E-D762-749C-7BB9-837132C6B300}"/>
              </a:ext>
            </a:extLst>
          </p:cNvPr>
          <p:cNvSpPr txBox="1"/>
          <p:nvPr/>
        </p:nvSpPr>
        <p:spPr>
          <a:xfrm>
            <a:off x="3543324" y="2607935"/>
            <a:ext cx="2275995"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ofia Pro Light"/>
                <a:ea typeface="Times New Roman" panose="02020603050405020304" pitchFamily="18" charset="0"/>
                <a:cs typeface="Segoe UI" panose="020B0502040204020203" pitchFamily="34" charset="0"/>
              </a:rPr>
              <a:t>of all employees will need </a:t>
            </a:r>
            <a:r>
              <a:rPr kumimoji="0" lang="en-US" sz="1400" b="1" i="0" u="none" strike="noStrike" kern="1200" cap="none" spc="0" normalizeH="0" baseline="0" noProof="0" dirty="0">
                <a:ln>
                  <a:noFill/>
                </a:ln>
                <a:solidFill>
                  <a:srgbClr val="000000"/>
                </a:solidFill>
                <a:effectLst/>
                <a:uLnTx/>
                <a:uFillTx/>
                <a:latin typeface="Sofia Pro Light"/>
                <a:ea typeface="Times New Roman" panose="02020603050405020304" pitchFamily="18" charset="0"/>
                <a:cs typeface="Segoe UI" panose="020B0502040204020203" pitchFamily="34" charset="0"/>
              </a:rPr>
              <a:t>reskilling</a:t>
            </a:r>
            <a:r>
              <a:rPr kumimoji="0" lang="en-US" sz="1400" b="0" i="0" u="none" strike="noStrike" kern="1200" cap="none" spc="0" normalizeH="0" baseline="0" noProof="0" dirty="0">
                <a:ln>
                  <a:noFill/>
                </a:ln>
                <a:solidFill>
                  <a:srgbClr val="000000"/>
                </a:solidFill>
                <a:effectLst/>
                <a:uLnTx/>
                <a:uFillTx/>
                <a:latin typeface="Sofia Pro Light"/>
                <a:ea typeface="Times New Roman" panose="02020603050405020304" pitchFamily="18" charset="0"/>
                <a:cs typeface="Segoe UI" panose="020B0502040204020203" pitchFamily="34" charset="0"/>
              </a:rPr>
              <a:t> by 2030. </a:t>
            </a:r>
          </a:p>
        </p:txBody>
      </p:sp>
      <p:sp>
        <p:nvSpPr>
          <p:cNvPr id="18" name="TextBox 17">
            <a:extLst>
              <a:ext uri="{FF2B5EF4-FFF2-40B4-BE49-F238E27FC236}">
                <a16:creationId xmlns:a16="http://schemas.microsoft.com/office/drawing/2014/main" id="{2A04B863-06B9-C019-EF09-164750C6C356}"/>
              </a:ext>
            </a:extLst>
          </p:cNvPr>
          <p:cNvSpPr txBox="1"/>
          <p:nvPr/>
        </p:nvSpPr>
        <p:spPr>
          <a:xfrm>
            <a:off x="3543325" y="3196408"/>
            <a:ext cx="1937116" cy="654090"/>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726"/>
              </a:spcAft>
              <a:buClrTx/>
              <a:buSzTx/>
              <a:buFontTx/>
              <a:buNone/>
              <a:tabLst/>
              <a:defRPr/>
            </a:pPr>
            <a:r>
              <a:rPr kumimoji="0" lang="en-US" sz="3600" b="0" i="0" u="none" strike="noStrike" kern="1200" cap="none" spc="0" normalizeH="0" baseline="0" noProof="0" dirty="0">
                <a:ln>
                  <a:noFill/>
                </a:ln>
                <a:solidFill>
                  <a:srgbClr val="000000">
                    <a:lumMod val="50000"/>
                    <a:lumOff val="50000"/>
                  </a:srgbClr>
                </a:solidFill>
                <a:effectLst/>
                <a:uLnTx/>
                <a:uFillTx/>
                <a:latin typeface="Sofia Pro Light"/>
                <a:ea typeface="Times New Roman" panose="02020603050405020304" pitchFamily="18" charset="0"/>
                <a:cs typeface="Segoe UI" panose="020B0502040204020203" pitchFamily="34" charset="0"/>
              </a:rPr>
              <a:t>40% </a:t>
            </a:r>
            <a:endParaRPr kumimoji="0" lang="en-US" sz="2400" b="0" i="0" u="none" strike="noStrike" kern="1200" cap="none" spc="0" normalizeH="0" baseline="0" noProof="0" dirty="0">
              <a:ln>
                <a:noFill/>
              </a:ln>
              <a:solidFill>
                <a:srgbClr val="000000">
                  <a:lumMod val="50000"/>
                  <a:lumOff val="50000"/>
                </a:srgbClr>
              </a:solidFill>
              <a:effectLst/>
              <a:uLnTx/>
              <a:uFillTx/>
              <a:latin typeface="Sofia Pro Light"/>
              <a:ea typeface="Times New Roman" panose="02020603050405020304" pitchFamily="18" charset="0"/>
              <a:cs typeface="Segoe UI" panose="020B0502040204020203" pitchFamily="34" charset="0"/>
            </a:endParaRPr>
          </a:p>
        </p:txBody>
      </p:sp>
      <p:sp>
        <p:nvSpPr>
          <p:cNvPr id="19" name="TextBox 18">
            <a:extLst>
              <a:ext uri="{FF2B5EF4-FFF2-40B4-BE49-F238E27FC236}">
                <a16:creationId xmlns:a16="http://schemas.microsoft.com/office/drawing/2014/main" id="{98B42B89-94D1-396D-8192-436CB4F4BC24}"/>
              </a:ext>
            </a:extLst>
          </p:cNvPr>
          <p:cNvSpPr txBox="1"/>
          <p:nvPr/>
        </p:nvSpPr>
        <p:spPr>
          <a:xfrm>
            <a:off x="3516741" y="3721501"/>
            <a:ext cx="2275995"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ofia Pro Light"/>
                <a:ea typeface="Times New Roman" panose="02020603050405020304" pitchFamily="18" charset="0"/>
                <a:cs typeface="Segoe UI" panose="020B0502040204020203" pitchFamily="34" charset="0"/>
              </a:rPr>
              <a:t>of current workers core skills are </a:t>
            </a:r>
            <a:r>
              <a:rPr kumimoji="0" lang="en-US" sz="1400" b="1" i="0" u="none" strike="noStrike" kern="1200" cap="none" spc="0" normalizeH="0" baseline="0" noProof="0" dirty="0">
                <a:ln>
                  <a:noFill/>
                </a:ln>
                <a:solidFill>
                  <a:srgbClr val="000000"/>
                </a:solidFill>
                <a:effectLst/>
                <a:uLnTx/>
                <a:uFillTx/>
                <a:latin typeface="Sofia Pro Light"/>
                <a:ea typeface="Times New Roman" panose="02020603050405020304" pitchFamily="18" charset="0"/>
                <a:cs typeface="Segoe UI" panose="020B0502040204020203" pitchFamily="34" charset="0"/>
              </a:rPr>
              <a:t>expected to change in the next 5 years </a:t>
            </a:r>
          </a:p>
        </p:txBody>
      </p:sp>
      <p:sp>
        <p:nvSpPr>
          <p:cNvPr id="5" name="TextBox 4">
            <a:extLst>
              <a:ext uri="{FF2B5EF4-FFF2-40B4-BE49-F238E27FC236}">
                <a16:creationId xmlns:a16="http://schemas.microsoft.com/office/drawing/2014/main" id="{67BC3D47-0969-9546-1EAC-E2B94C80F639}"/>
              </a:ext>
            </a:extLst>
          </p:cNvPr>
          <p:cNvSpPr txBox="1"/>
          <p:nvPr/>
        </p:nvSpPr>
        <p:spPr>
          <a:xfrm>
            <a:off x="8953055" y="1383465"/>
            <a:ext cx="2584742" cy="717283"/>
          </a:xfrm>
          <a:prstGeom prst="rect">
            <a:avLst/>
          </a:prstGeom>
          <a:solidFill>
            <a:schemeClr val="accent2">
              <a:lumMod val="50000"/>
            </a:schemeClr>
          </a:solidFill>
        </p:spPr>
        <p:txBody>
          <a:bodyPr wrap="square" lIns="108000" rIns="10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52" b="1" i="0" u="none" strike="noStrike" kern="1200" cap="none" spc="0" normalizeH="0" baseline="0" noProof="0" dirty="0">
                <a:ln>
                  <a:noFill/>
                </a:ln>
                <a:solidFill>
                  <a:prstClr val="white"/>
                </a:solidFill>
                <a:effectLst/>
                <a:uLnTx/>
                <a:uFillTx/>
                <a:latin typeface="Sofia Pro"/>
                <a:ea typeface="+mn-ea"/>
                <a:cs typeface="+mn-cs"/>
              </a:rPr>
              <a:t>Inclusive Digital Economies</a:t>
            </a:r>
          </a:p>
        </p:txBody>
      </p:sp>
      <p:sp>
        <p:nvSpPr>
          <p:cNvPr id="22" name="TextBox 21">
            <a:extLst>
              <a:ext uri="{FF2B5EF4-FFF2-40B4-BE49-F238E27FC236}">
                <a16:creationId xmlns:a16="http://schemas.microsoft.com/office/drawing/2014/main" id="{DC94D0AC-08F3-2C08-12FB-8BEB0FEB136D}"/>
              </a:ext>
            </a:extLst>
          </p:cNvPr>
          <p:cNvSpPr txBox="1"/>
          <p:nvPr/>
        </p:nvSpPr>
        <p:spPr>
          <a:xfrm>
            <a:off x="8983372" y="2704023"/>
            <a:ext cx="2451801" cy="1815882"/>
          </a:xfrm>
          <a:prstGeom prst="rect">
            <a:avLst/>
          </a:prstGeom>
          <a:noFill/>
        </p:spPr>
        <p:txBody>
          <a:bodyPr wrap="square">
            <a:spAutoFit/>
          </a:bodyPr>
          <a:lstStyle/>
          <a:p>
            <a:pPr>
              <a:defRPr/>
            </a:pPr>
            <a:r>
              <a:rPr lang="en-US" sz="1400" dirty="0">
                <a:solidFill>
                  <a:srgbClr val="000000"/>
                </a:solidFill>
                <a:latin typeface="Sofia Pro Light"/>
                <a:cs typeface="Segoe UI" panose="020B0502040204020203" pitchFamily="34" charset="0"/>
              </a:rPr>
              <a:t>Africans using internet. Increased </a:t>
            </a:r>
            <a:r>
              <a:rPr lang="en-US" sz="1400" b="1" dirty="0">
                <a:solidFill>
                  <a:srgbClr val="000000"/>
                </a:solidFill>
                <a:latin typeface="Sofia Pro Light"/>
                <a:cs typeface="Segoe UI" panose="020B0502040204020203" pitchFamily="34" charset="0"/>
              </a:rPr>
              <a:t>connectivity and use of digital technology</a:t>
            </a:r>
            <a:r>
              <a:rPr lang="en-US" sz="1400" dirty="0">
                <a:solidFill>
                  <a:srgbClr val="000000"/>
                </a:solidFill>
                <a:latin typeface="Sofia Pro Light"/>
                <a:cs typeface="Segoe UI" panose="020B0502040204020203" pitchFamily="34" charset="0"/>
              </a:rPr>
              <a:t> have started to transform Africa’s job markets, </a:t>
            </a:r>
            <a:r>
              <a:rPr lang="en-US" sz="1400" dirty="0" err="1">
                <a:solidFill>
                  <a:srgbClr val="000000"/>
                </a:solidFill>
                <a:latin typeface="Sofia Pro Light"/>
                <a:cs typeface="Segoe UI" panose="020B0502040204020203" pitchFamily="34" charset="0"/>
              </a:rPr>
              <a:t>modernise</a:t>
            </a:r>
            <a:r>
              <a:rPr lang="en-US" sz="1400" dirty="0">
                <a:solidFill>
                  <a:srgbClr val="000000"/>
                </a:solidFill>
                <a:latin typeface="Sofia Pro Light"/>
                <a:cs typeface="Segoe UI" panose="020B0502040204020203" pitchFamily="34" charset="0"/>
              </a:rPr>
              <a:t> banking, expand financial services to underserved populations</a:t>
            </a:r>
          </a:p>
        </p:txBody>
      </p:sp>
      <p:sp>
        <p:nvSpPr>
          <p:cNvPr id="23" name="TextBox 22">
            <a:extLst>
              <a:ext uri="{FF2B5EF4-FFF2-40B4-BE49-F238E27FC236}">
                <a16:creationId xmlns:a16="http://schemas.microsoft.com/office/drawing/2014/main" id="{0AD72385-9564-A7EE-371C-357F24A46CFD}"/>
              </a:ext>
            </a:extLst>
          </p:cNvPr>
          <p:cNvSpPr txBox="1"/>
          <p:nvPr/>
        </p:nvSpPr>
        <p:spPr>
          <a:xfrm>
            <a:off x="8983371" y="2087909"/>
            <a:ext cx="1937116" cy="654090"/>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726"/>
              </a:spcAft>
              <a:buClrTx/>
              <a:buSzTx/>
              <a:buFontTx/>
              <a:buNone/>
              <a:tabLst/>
              <a:defRPr/>
            </a:pPr>
            <a:r>
              <a:rPr kumimoji="0" lang="en-US" sz="3600" b="0" i="0" u="none" strike="noStrike" kern="1200" cap="none" spc="0" normalizeH="0" baseline="0" noProof="0" dirty="0">
                <a:ln>
                  <a:noFill/>
                </a:ln>
                <a:solidFill>
                  <a:srgbClr val="000000">
                    <a:lumMod val="50000"/>
                    <a:lumOff val="50000"/>
                  </a:srgbClr>
                </a:solidFill>
                <a:effectLst/>
                <a:uLnTx/>
                <a:uFillTx/>
                <a:latin typeface="Sofia Pro Light"/>
                <a:ea typeface="Times New Roman" panose="02020603050405020304" pitchFamily="18" charset="0"/>
                <a:cs typeface="Segoe UI" panose="020B0502040204020203" pitchFamily="34" charset="0"/>
              </a:rPr>
              <a:t>33% </a:t>
            </a:r>
            <a:endParaRPr kumimoji="0" lang="en-US" sz="2400" b="0" i="0" u="none" strike="noStrike" kern="1200" cap="none" spc="0" normalizeH="0" baseline="0" noProof="0" dirty="0">
              <a:ln>
                <a:noFill/>
              </a:ln>
              <a:solidFill>
                <a:srgbClr val="000000">
                  <a:lumMod val="50000"/>
                  <a:lumOff val="50000"/>
                </a:srgbClr>
              </a:solidFill>
              <a:effectLst/>
              <a:uLnTx/>
              <a:uFillTx/>
              <a:latin typeface="Sofia Pro Light"/>
              <a:ea typeface="Times New Roman" panose="02020603050405020304" pitchFamily="18" charset="0"/>
              <a:cs typeface="Segoe UI" panose="020B0502040204020203" pitchFamily="34" charset="0"/>
            </a:endParaRPr>
          </a:p>
        </p:txBody>
      </p:sp>
      <p:grpSp>
        <p:nvGrpSpPr>
          <p:cNvPr id="30" name="Group 29">
            <a:extLst>
              <a:ext uri="{FF2B5EF4-FFF2-40B4-BE49-F238E27FC236}">
                <a16:creationId xmlns:a16="http://schemas.microsoft.com/office/drawing/2014/main" id="{1B82C3AA-5868-1A89-A305-E83BDF5FAD0D}"/>
              </a:ext>
            </a:extLst>
          </p:cNvPr>
          <p:cNvGrpSpPr/>
          <p:nvPr/>
        </p:nvGrpSpPr>
        <p:grpSpPr>
          <a:xfrm>
            <a:off x="10604643" y="2199941"/>
            <a:ext cx="989013" cy="503495"/>
            <a:chOff x="7895377" y="5317043"/>
            <a:chExt cx="960694" cy="503495"/>
          </a:xfrm>
        </p:grpSpPr>
        <p:pic>
          <p:nvPicPr>
            <p:cNvPr id="27" name="Graphic 26" descr="Man with solid fill">
              <a:extLst>
                <a:ext uri="{FF2B5EF4-FFF2-40B4-BE49-F238E27FC236}">
                  <a16:creationId xmlns:a16="http://schemas.microsoft.com/office/drawing/2014/main" id="{523FA6F4-3E70-0C81-DBD3-DF298A35D6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95377" y="5317044"/>
              <a:ext cx="503494" cy="503494"/>
            </a:xfrm>
            <a:prstGeom prst="rect">
              <a:avLst/>
            </a:prstGeom>
          </p:spPr>
        </p:pic>
        <p:pic>
          <p:nvPicPr>
            <p:cNvPr id="28" name="Graphic 27" descr="Man outline">
              <a:extLst>
                <a:ext uri="{FF2B5EF4-FFF2-40B4-BE49-F238E27FC236}">
                  <a16:creationId xmlns:a16="http://schemas.microsoft.com/office/drawing/2014/main" id="{E29DA238-7991-3ACF-1F3A-7E89C55A92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19041" y="5317043"/>
              <a:ext cx="503495" cy="503495"/>
            </a:xfrm>
            <a:prstGeom prst="rect">
              <a:avLst/>
            </a:prstGeom>
          </p:spPr>
        </p:pic>
        <p:pic>
          <p:nvPicPr>
            <p:cNvPr id="29" name="Graphic 28" descr="Man outline">
              <a:extLst>
                <a:ext uri="{FF2B5EF4-FFF2-40B4-BE49-F238E27FC236}">
                  <a16:creationId xmlns:a16="http://schemas.microsoft.com/office/drawing/2014/main" id="{E376E5BD-955D-CEF6-883E-E0AE9E904E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52576" y="5317043"/>
              <a:ext cx="503495" cy="503495"/>
            </a:xfrm>
            <a:prstGeom prst="rect">
              <a:avLst/>
            </a:prstGeom>
          </p:spPr>
        </p:pic>
      </p:grpSp>
      <p:sp>
        <p:nvSpPr>
          <p:cNvPr id="6" name="TextBox 5">
            <a:extLst>
              <a:ext uri="{FF2B5EF4-FFF2-40B4-BE49-F238E27FC236}">
                <a16:creationId xmlns:a16="http://schemas.microsoft.com/office/drawing/2014/main" id="{4DAD9F68-3610-2DCF-26F4-ED71B95B927B}"/>
              </a:ext>
            </a:extLst>
          </p:cNvPr>
          <p:cNvSpPr txBox="1"/>
          <p:nvPr/>
        </p:nvSpPr>
        <p:spPr>
          <a:xfrm>
            <a:off x="6193871" y="1375314"/>
            <a:ext cx="2584742" cy="717283"/>
          </a:xfrm>
          <a:prstGeom prst="rect">
            <a:avLst/>
          </a:prstGeom>
          <a:solidFill>
            <a:schemeClr val="accent2"/>
          </a:solidFill>
        </p:spPr>
        <p:txBody>
          <a:bodyPr wrap="square" lIns="108000" rIns="10800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52" b="1" i="0" u="none" strike="noStrike" kern="1200" cap="none" spc="0" normalizeH="0" baseline="0" noProof="0" dirty="0">
                <a:ln>
                  <a:noFill/>
                </a:ln>
                <a:solidFill>
                  <a:prstClr val="white"/>
                </a:solidFill>
                <a:effectLst/>
                <a:uLnTx/>
                <a:uFillTx/>
                <a:latin typeface="Sofia Pro"/>
                <a:ea typeface="+mn-ea"/>
                <a:cs typeface="+mn-cs"/>
              </a:rPr>
              <a:t>Preparation for </a:t>
            </a:r>
            <a:r>
              <a:rPr lang="en-US" sz="1452" b="1" dirty="0">
                <a:solidFill>
                  <a:prstClr val="white"/>
                </a:solidFill>
                <a:latin typeface="Sofia Pro"/>
              </a:rPr>
              <a:t>growth and innovation</a:t>
            </a:r>
            <a:endParaRPr kumimoji="0" lang="en-US" sz="1452" b="1" i="0" u="none" strike="noStrike" kern="1200" cap="none" spc="0" normalizeH="0" baseline="0" noProof="0" dirty="0">
              <a:ln>
                <a:noFill/>
              </a:ln>
              <a:solidFill>
                <a:prstClr val="white"/>
              </a:solidFill>
              <a:effectLst/>
              <a:uLnTx/>
              <a:uFillTx/>
              <a:latin typeface="Sofia Pro"/>
              <a:ea typeface="+mn-ea"/>
              <a:cs typeface="+mn-cs"/>
            </a:endParaRPr>
          </a:p>
        </p:txBody>
      </p:sp>
      <p:sp>
        <p:nvSpPr>
          <p:cNvPr id="47" name="TextBox 46">
            <a:extLst>
              <a:ext uri="{FF2B5EF4-FFF2-40B4-BE49-F238E27FC236}">
                <a16:creationId xmlns:a16="http://schemas.microsoft.com/office/drawing/2014/main" id="{9F58CA90-8AC7-D927-8761-737B552A8F58}"/>
              </a:ext>
            </a:extLst>
          </p:cNvPr>
          <p:cNvSpPr txBox="1"/>
          <p:nvPr/>
        </p:nvSpPr>
        <p:spPr>
          <a:xfrm>
            <a:off x="6220538" y="2607935"/>
            <a:ext cx="227599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ofia Pro Light"/>
                <a:ea typeface="Times New Roman" panose="02020603050405020304" pitchFamily="18" charset="0"/>
                <a:cs typeface="Segoe UI" panose="020B0502040204020203" pitchFamily="34" charset="0"/>
              </a:rPr>
              <a:t>Mobile Money IPS in Africa</a:t>
            </a:r>
            <a:endParaRPr kumimoji="0" lang="en-US" sz="1400" b="1" i="0" u="none" strike="noStrike" kern="1200" cap="none" spc="0" normalizeH="0" baseline="0" noProof="0" dirty="0">
              <a:ln>
                <a:noFill/>
              </a:ln>
              <a:solidFill>
                <a:srgbClr val="000000"/>
              </a:solidFill>
              <a:effectLst/>
              <a:uLnTx/>
              <a:uFillTx/>
              <a:latin typeface="Sofia Pro Light"/>
              <a:ea typeface="Times New Roman" panose="02020603050405020304" pitchFamily="18" charset="0"/>
              <a:cs typeface="Segoe UI" panose="020B0502040204020203" pitchFamily="34" charset="0"/>
            </a:endParaRPr>
          </a:p>
        </p:txBody>
      </p:sp>
      <p:sp>
        <p:nvSpPr>
          <p:cNvPr id="48" name="TextBox 47">
            <a:extLst>
              <a:ext uri="{FF2B5EF4-FFF2-40B4-BE49-F238E27FC236}">
                <a16:creationId xmlns:a16="http://schemas.microsoft.com/office/drawing/2014/main" id="{046712FF-C8EA-6D34-181D-B0A76D274937}"/>
              </a:ext>
            </a:extLst>
          </p:cNvPr>
          <p:cNvSpPr txBox="1"/>
          <p:nvPr/>
        </p:nvSpPr>
        <p:spPr>
          <a:xfrm>
            <a:off x="6220538" y="2087909"/>
            <a:ext cx="1937116" cy="654090"/>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726"/>
              </a:spcAft>
              <a:buClrTx/>
              <a:buSzTx/>
              <a:buFontTx/>
              <a:buNone/>
              <a:tabLst/>
              <a:defRPr/>
            </a:pPr>
            <a:r>
              <a:rPr lang="en-US" sz="3600" dirty="0">
                <a:solidFill>
                  <a:srgbClr val="000000">
                    <a:lumMod val="50000"/>
                    <a:lumOff val="50000"/>
                  </a:srgbClr>
                </a:solidFill>
                <a:latin typeface="Sofia Pro Light"/>
                <a:ea typeface="Times New Roman" panose="02020603050405020304" pitchFamily="18" charset="0"/>
                <a:cs typeface="Segoe UI" panose="020B0502040204020203" pitchFamily="34" charset="0"/>
              </a:rPr>
              <a:t>35</a:t>
            </a:r>
            <a:r>
              <a:rPr kumimoji="0" lang="en-US" sz="3600" b="0" i="0" u="none" strike="noStrike" kern="1200" cap="none" spc="0" normalizeH="0" baseline="0" noProof="0" dirty="0">
                <a:ln>
                  <a:noFill/>
                </a:ln>
                <a:solidFill>
                  <a:srgbClr val="000000">
                    <a:lumMod val="50000"/>
                    <a:lumOff val="50000"/>
                  </a:srgbClr>
                </a:solidFill>
                <a:effectLst/>
                <a:uLnTx/>
                <a:uFillTx/>
                <a:latin typeface="Sofia Pro Light"/>
                <a:ea typeface="Times New Roman" panose="02020603050405020304" pitchFamily="18" charset="0"/>
                <a:cs typeface="Segoe UI" panose="020B0502040204020203" pitchFamily="34" charset="0"/>
              </a:rPr>
              <a:t>% </a:t>
            </a:r>
            <a:endParaRPr kumimoji="0" lang="en-US" sz="2400" b="0" i="0" u="none" strike="noStrike" kern="1200" cap="none" spc="0" normalizeH="0" baseline="0" noProof="0" dirty="0">
              <a:ln>
                <a:noFill/>
              </a:ln>
              <a:solidFill>
                <a:srgbClr val="000000">
                  <a:lumMod val="50000"/>
                  <a:lumOff val="50000"/>
                </a:srgbClr>
              </a:solidFill>
              <a:effectLst/>
              <a:uLnTx/>
              <a:uFillTx/>
              <a:latin typeface="Sofia Pro Light"/>
              <a:ea typeface="Times New Roman" panose="02020603050405020304" pitchFamily="18" charset="0"/>
              <a:cs typeface="Segoe UI" panose="020B0502040204020203" pitchFamily="34" charset="0"/>
            </a:endParaRPr>
          </a:p>
        </p:txBody>
      </p:sp>
      <p:grpSp>
        <p:nvGrpSpPr>
          <p:cNvPr id="26" name="Group 25">
            <a:extLst>
              <a:ext uri="{FF2B5EF4-FFF2-40B4-BE49-F238E27FC236}">
                <a16:creationId xmlns:a16="http://schemas.microsoft.com/office/drawing/2014/main" id="{C424DEEC-24E9-54A5-BC59-1FB43A82F0D2}"/>
              </a:ext>
            </a:extLst>
          </p:cNvPr>
          <p:cNvGrpSpPr/>
          <p:nvPr/>
        </p:nvGrpSpPr>
        <p:grpSpPr>
          <a:xfrm>
            <a:off x="6192687" y="3022568"/>
            <a:ext cx="2305364" cy="906290"/>
            <a:chOff x="8659825" y="3609112"/>
            <a:chExt cx="2047875" cy="906290"/>
          </a:xfrm>
        </p:grpSpPr>
        <p:sp>
          <p:nvSpPr>
            <p:cNvPr id="56" name="TextBox 55">
              <a:extLst>
                <a:ext uri="{FF2B5EF4-FFF2-40B4-BE49-F238E27FC236}">
                  <a16:creationId xmlns:a16="http://schemas.microsoft.com/office/drawing/2014/main" id="{707767C0-784F-5540-02BF-E499FB8C9D2C}"/>
                </a:ext>
              </a:extLst>
            </p:cNvPr>
            <p:cNvSpPr txBox="1"/>
            <p:nvPr/>
          </p:nvSpPr>
          <p:spPr>
            <a:xfrm>
              <a:off x="8659825" y="4053737"/>
              <a:ext cx="204787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dirty="0">
                  <a:ln>
                    <a:noFill/>
                  </a:ln>
                  <a:solidFill>
                    <a:srgbClr val="000000">
                      <a:lumMod val="50000"/>
                      <a:lumOff val="50000"/>
                    </a:srgbClr>
                  </a:solidFill>
                  <a:effectLst/>
                  <a:uLnTx/>
                  <a:uFillTx/>
                  <a:latin typeface="Sofia Pro Light"/>
                  <a:ea typeface="+mn-ea"/>
                  <a:cs typeface="+mn-cs"/>
                </a:rPr>
                <a:t>million A</a:t>
              </a:r>
              <a:r>
                <a:rPr lang="en-ZA" sz="2400" dirty="0" err="1">
                  <a:solidFill>
                    <a:srgbClr val="000000">
                      <a:lumMod val="50000"/>
                      <a:lumOff val="50000"/>
                    </a:srgbClr>
                  </a:solidFill>
                  <a:latin typeface="Sofia Pro Light"/>
                </a:rPr>
                <a:t>fricans</a:t>
              </a:r>
              <a:endParaRPr kumimoji="0" lang="en-ZA" sz="2400" b="0" i="0" u="none" strike="noStrike" kern="1200" cap="none" spc="0" normalizeH="0" baseline="0" noProof="0" dirty="0">
                <a:ln>
                  <a:noFill/>
                </a:ln>
                <a:solidFill>
                  <a:srgbClr val="000000">
                    <a:lumMod val="50000"/>
                    <a:lumOff val="50000"/>
                  </a:srgbClr>
                </a:solidFill>
                <a:effectLst/>
                <a:uLnTx/>
                <a:uFillTx/>
                <a:latin typeface="Sofia Pro Light"/>
                <a:ea typeface="+mn-ea"/>
                <a:cs typeface="+mn-cs"/>
              </a:endParaRPr>
            </a:p>
          </p:txBody>
        </p:sp>
        <p:sp>
          <p:nvSpPr>
            <p:cNvPr id="24" name="TextBox 23">
              <a:extLst>
                <a:ext uri="{FF2B5EF4-FFF2-40B4-BE49-F238E27FC236}">
                  <a16:creationId xmlns:a16="http://schemas.microsoft.com/office/drawing/2014/main" id="{5A56F5BC-A088-33BF-8794-E7E20BBE8D18}"/>
                </a:ext>
              </a:extLst>
            </p:cNvPr>
            <p:cNvSpPr txBox="1"/>
            <p:nvPr/>
          </p:nvSpPr>
          <p:spPr>
            <a:xfrm>
              <a:off x="8660876" y="3609112"/>
              <a:ext cx="172075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3600" dirty="0">
                  <a:solidFill>
                    <a:srgbClr val="000000">
                      <a:lumMod val="50000"/>
                      <a:lumOff val="50000"/>
                    </a:srgbClr>
                  </a:solidFill>
                  <a:latin typeface="Sofia Pro Light"/>
                </a:rPr>
                <a:t>500</a:t>
              </a:r>
              <a:endParaRPr kumimoji="0" lang="en-ZA" sz="1800" b="0" i="0" u="none" strike="noStrike" kern="1200" cap="none" spc="0" normalizeH="0" baseline="0" noProof="0" dirty="0">
                <a:ln>
                  <a:noFill/>
                </a:ln>
                <a:solidFill>
                  <a:srgbClr val="000000">
                    <a:lumMod val="50000"/>
                    <a:lumOff val="50000"/>
                  </a:srgbClr>
                </a:solidFill>
                <a:effectLst/>
                <a:uLnTx/>
                <a:uFillTx/>
                <a:latin typeface="Sofia Pro Light"/>
                <a:ea typeface="+mn-ea"/>
                <a:cs typeface="+mn-cs"/>
              </a:endParaRPr>
            </a:p>
          </p:txBody>
        </p:sp>
      </p:grpSp>
      <p:pic>
        <p:nvPicPr>
          <p:cNvPr id="20" name="Graphic 19">
            <a:extLst>
              <a:ext uri="{FF2B5EF4-FFF2-40B4-BE49-F238E27FC236}">
                <a16:creationId xmlns:a16="http://schemas.microsoft.com/office/drawing/2014/main" id="{0E38E805-584D-5143-AE20-6C3F178783D6}"/>
              </a:ext>
            </a:extLst>
          </p:cNvPr>
          <p:cNvPicPr>
            <a:picLocks noChangeAspect="1"/>
          </p:cNvPicPr>
          <p:nvPr/>
        </p:nvPicPr>
        <p:blipFill rotWithShape="1">
          <a:blip r:embed="rId8">
            <a:alphaModFix amt="68000"/>
            <a:extLst>
              <a:ext uri="{96DAC541-7B7A-43D3-8B79-37D633B846F1}">
                <asvg:svgBlip xmlns:asvg="http://schemas.microsoft.com/office/drawing/2016/SVG/main" r:embed="rId9"/>
              </a:ext>
            </a:extLst>
          </a:blip>
          <a:srcRect l="90568" t="33290" r="-205" b="2314"/>
          <a:stretch/>
        </p:blipFill>
        <p:spPr>
          <a:xfrm rot="5400000">
            <a:off x="8670980" y="-2478292"/>
            <a:ext cx="1042727" cy="5999312"/>
          </a:xfrm>
          <a:prstGeom prst="rect">
            <a:avLst/>
          </a:prstGeom>
        </p:spPr>
      </p:pic>
      <p:cxnSp>
        <p:nvCxnSpPr>
          <p:cNvPr id="38" name="Straight Connector 37">
            <a:extLst>
              <a:ext uri="{FF2B5EF4-FFF2-40B4-BE49-F238E27FC236}">
                <a16:creationId xmlns:a16="http://schemas.microsoft.com/office/drawing/2014/main" id="{74DD598E-077E-704A-8050-9DFE9E5DBBDE}"/>
              </a:ext>
            </a:extLst>
          </p:cNvPr>
          <p:cNvCxnSpPr/>
          <p:nvPr/>
        </p:nvCxnSpPr>
        <p:spPr>
          <a:xfrm>
            <a:off x="623888" y="5691848"/>
            <a:ext cx="10944225" cy="0"/>
          </a:xfrm>
          <a:prstGeom prst="line">
            <a:avLst/>
          </a:prstGeom>
          <a:noFill/>
          <a:ln w="15875">
            <a:solidFill>
              <a:schemeClr val="tx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8" name="Slide Number Placeholder 7">
            <a:extLst>
              <a:ext uri="{FF2B5EF4-FFF2-40B4-BE49-F238E27FC236}">
                <a16:creationId xmlns:a16="http://schemas.microsoft.com/office/drawing/2014/main" id="{6B7A3637-B1C0-4CE3-7B7E-356A81AA189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044B41-A177-42CD-AF57-1064B987DD61}" type="slidenum">
              <a:rPr kumimoji="0" lang="en-ZA" sz="1400" b="1" i="0" u="none" strike="noStrike" kern="1200" cap="none" spc="0" normalizeH="0" baseline="0" noProof="0" smtClean="0">
                <a:ln>
                  <a:noFill/>
                </a:ln>
                <a:solidFill>
                  <a:srgbClr val="000000"/>
                </a:solidFill>
                <a:effectLst/>
                <a:uLnTx/>
                <a:uFillTx/>
                <a:latin typeface="Sofia Pro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ZA" sz="1400" b="1" i="0" u="none" strike="noStrike" kern="1200" cap="none" spc="0" normalizeH="0" baseline="0" noProof="0">
              <a:ln>
                <a:noFill/>
              </a:ln>
              <a:solidFill>
                <a:srgbClr val="000000"/>
              </a:solidFill>
              <a:effectLst/>
              <a:uLnTx/>
              <a:uFillTx/>
              <a:latin typeface="Sofia Pro Light"/>
              <a:ea typeface="+mn-ea"/>
              <a:cs typeface="+mn-cs"/>
            </a:endParaRPr>
          </a:p>
        </p:txBody>
      </p:sp>
      <p:sp>
        <p:nvSpPr>
          <p:cNvPr id="11" name="Title 1">
            <a:extLst>
              <a:ext uri="{FF2B5EF4-FFF2-40B4-BE49-F238E27FC236}">
                <a16:creationId xmlns:a16="http://schemas.microsoft.com/office/drawing/2014/main" id="{0A5BC845-7212-D488-3688-8E72A889F02D}"/>
              </a:ext>
            </a:extLst>
          </p:cNvPr>
          <p:cNvSpPr txBox="1">
            <a:spLocks/>
          </p:cNvSpPr>
          <p:nvPr/>
        </p:nvSpPr>
        <p:spPr>
          <a:xfrm>
            <a:off x="439190" y="453445"/>
            <a:ext cx="9964473" cy="535531"/>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ZA" sz="3200" b="1" i="0" u="none" strike="noStrike" kern="1200" cap="none" spc="0" normalizeH="0" baseline="0" noProof="0" dirty="0">
                <a:ln>
                  <a:noFill/>
                </a:ln>
                <a:solidFill>
                  <a:srgbClr val="63102A"/>
                </a:solidFill>
                <a:effectLst/>
                <a:uLnTx/>
                <a:uFillTx/>
                <a:latin typeface="Sofia Pro"/>
                <a:ea typeface="+mj-ea"/>
                <a:cs typeface="+mj-cs"/>
              </a:rPr>
              <a:t>Skilling and re-skilling for </a:t>
            </a:r>
            <a:r>
              <a:rPr lang="en-ZA" sz="3200" b="1" dirty="0">
                <a:solidFill>
                  <a:srgbClr val="63102A"/>
                </a:solidFill>
                <a:latin typeface="Sofia Pro"/>
              </a:rPr>
              <a:t>IIPS</a:t>
            </a:r>
            <a:endParaRPr kumimoji="0" lang="en-ZA" sz="3200" b="1" i="0" u="none" strike="noStrike" kern="1200" cap="none" spc="0" normalizeH="0" baseline="0" noProof="0" dirty="0">
              <a:ln>
                <a:noFill/>
              </a:ln>
              <a:solidFill>
                <a:srgbClr val="63102A"/>
              </a:solidFill>
              <a:effectLst/>
              <a:uLnTx/>
              <a:uFillTx/>
              <a:latin typeface="Sofia Pro"/>
              <a:ea typeface="+mj-ea"/>
              <a:cs typeface="+mj-cs"/>
            </a:endParaRPr>
          </a:p>
        </p:txBody>
      </p:sp>
      <p:sp>
        <p:nvSpPr>
          <p:cNvPr id="25" name="Rectangle 24">
            <a:extLst>
              <a:ext uri="{FF2B5EF4-FFF2-40B4-BE49-F238E27FC236}">
                <a16:creationId xmlns:a16="http://schemas.microsoft.com/office/drawing/2014/main" id="{6874BB02-0D6C-2430-5B66-D3A5706C5713}"/>
              </a:ext>
            </a:extLst>
          </p:cNvPr>
          <p:cNvSpPr/>
          <p:nvPr/>
        </p:nvSpPr>
        <p:spPr>
          <a:xfrm>
            <a:off x="543026" y="3515458"/>
            <a:ext cx="2623817" cy="1752152"/>
          </a:xfrm>
          <a:prstGeom prst="rect">
            <a:avLst/>
          </a:prstGeom>
          <a:noFill/>
          <a:ln w="28575">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108000" rIns="216000" bIns="72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A79632">
                    <a:lumMod val="75000"/>
                  </a:srgbClr>
                </a:solidFill>
                <a:effectLst/>
                <a:uLnTx/>
                <a:uFillTx/>
                <a:latin typeface="Sofia Pro Light"/>
                <a:ea typeface="+mn-ea"/>
                <a:cs typeface="+mn-cs"/>
              </a:rPr>
              <a:t> </a:t>
            </a:r>
            <a:r>
              <a:rPr kumimoji="0" lang="en-US" sz="1800" b="1" i="0" u="none" strike="noStrike" kern="1200" cap="none" spc="0" normalizeH="0" baseline="0" noProof="0" dirty="0">
                <a:ln>
                  <a:noFill/>
                </a:ln>
                <a:solidFill>
                  <a:srgbClr val="A79632">
                    <a:lumMod val="75000"/>
                  </a:srgbClr>
                </a:solidFill>
                <a:effectLst/>
                <a:uLnTx/>
                <a:uFillTx/>
                <a:latin typeface="Sofia Pro Light"/>
                <a:ea typeface="+mn-ea"/>
                <a:cs typeface="+mn-cs"/>
              </a:rPr>
              <a:t>Future </a:t>
            </a:r>
            <a:r>
              <a:rPr lang="en-US" b="1" dirty="0">
                <a:solidFill>
                  <a:srgbClr val="A79632">
                    <a:lumMod val="75000"/>
                  </a:srgbClr>
                </a:solidFill>
                <a:latin typeface="Sofia Pro Light"/>
              </a:rPr>
              <a:t>payments</a:t>
            </a:r>
            <a:endParaRPr kumimoji="0" lang="en-US" sz="1800" b="1" i="0" u="none" strike="noStrike" kern="1200" cap="none" spc="0" normalizeH="0" baseline="0" noProof="0" dirty="0">
              <a:ln>
                <a:noFill/>
              </a:ln>
              <a:solidFill>
                <a:srgbClr val="A79632">
                  <a:lumMod val="75000"/>
                </a:srgbClr>
              </a:solidFill>
              <a:effectLst/>
              <a:uLnTx/>
              <a:uFillTx/>
              <a:latin typeface="Sofia Pro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rgbClr val="211D1E"/>
                </a:solidFill>
                <a:latin typeface="McKinsey Sans Light"/>
              </a:rPr>
              <a:t>G</a:t>
            </a:r>
            <a:r>
              <a:rPr lang="en-US" sz="1400" b="0" i="0" u="none" strike="noStrike" baseline="0" dirty="0">
                <a:solidFill>
                  <a:srgbClr val="211D1E"/>
                </a:solidFill>
                <a:latin typeface="McKinsey Sans Light"/>
              </a:rPr>
              <a:t>rowth is likely to be uneven across the continent and will depend on </a:t>
            </a:r>
            <a:r>
              <a:rPr lang="en-US" sz="1400" b="1" i="0" u="none" strike="noStrike" baseline="0" dirty="0">
                <a:solidFill>
                  <a:srgbClr val="211D1E"/>
                </a:solidFill>
                <a:latin typeface="McKinsey Sans Light"/>
              </a:rPr>
              <a:t>infrastructure readiness</a:t>
            </a:r>
            <a:r>
              <a:rPr lang="en-US" sz="1400" b="0" i="0" u="none" strike="noStrike" baseline="0" dirty="0">
                <a:solidFill>
                  <a:srgbClr val="211D1E"/>
                </a:solidFill>
                <a:latin typeface="McKinsey Sans Light"/>
              </a:rPr>
              <a:t>, </a:t>
            </a:r>
            <a:r>
              <a:rPr lang="en-US" sz="1400" b="1" i="0" u="none" strike="noStrike" baseline="0" dirty="0">
                <a:solidFill>
                  <a:srgbClr val="211D1E"/>
                </a:solidFill>
                <a:latin typeface="McKinsey Sans Light"/>
              </a:rPr>
              <a:t>policy and regulation, private and public partnerships</a:t>
            </a:r>
            <a:endParaRPr kumimoji="0" lang="en-US" sz="1400" b="1" i="0" u="none" strike="noStrike" kern="1200" cap="none" spc="0" normalizeH="0" baseline="0" noProof="0" dirty="0">
              <a:ln>
                <a:noFill/>
              </a:ln>
              <a:solidFill>
                <a:srgbClr val="A79632">
                  <a:lumMod val="75000"/>
                </a:srgbClr>
              </a:solidFill>
              <a:effectLst/>
              <a:uLnTx/>
              <a:uFillTx/>
              <a:latin typeface="Sofia Pro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ofia Pro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ofia Pro Light"/>
                <a:ea typeface="+mn-ea"/>
                <a:cs typeface="+mn-cs"/>
              </a:rPr>
              <a:t> </a:t>
            </a:r>
          </a:p>
        </p:txBody>
      </p:sp>
      <p:sp>
        <p:nvSpPr>
          <p:cNvPr id="2" name="TextBox 1">
            <a:extLst>
              <a:ext uri="{FF2B5EF4-FFF2-40B4-BE49-F238E27FC236}">
                <a16:creationId xmlns:a16="http://schemas.microsoft.com/office/drawing/2014/main" id="{F47962E9-64BC-E956-1A39-3EBE9263CE7D}"/>
              </a:ext>
            </a:extLst>
          </p:cNvPr>
          <p:cNvSpPr txBox="1"/>
          <p:nvPr/>
        </p:nvSpPr>
        <p:spPr>
          <a:xfrm>
            <a:off x="7162429" y="304762"/>
            <a:ext cx="4371315" cy="923330"/>
          </a:xfrm>
          <a:prstGeom prst="rect">
            <a:avLst/>
          </a:prstGeom>
          <a:noFill/>
          <a:ln w="28575">
            <a:solidFill>
              <a:schemeClr val="bg1">
                <a:lumMod val="50000"/>
                <a:lumOff val="5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ofia Pro Light"/>
                <a:ea typeface="+mn-ea"/>
                <a:cs typeface="+mn-cs"/>
              </a:rPr>
              <a:t>20% of the world's future jobs </a:t>
            </a:r>
            <a:r>
              <a:rPr kumimoji="0" lang="en-US" sz="1800" b="0" i="0" u="none" strike="noStrike" kern="1200" cap="none" spc="0" normalizeH="0" baseline="0" noProof="0">
                <a:ln>
                  <a:noFill/>
                </a:ln>
                <a:solidFill>
                  <a:srgbClr val="000000"/>
                </a:solidFill>
                <a:effectLst/>
                <a:uLnTx/>
                <a:uFillTx/>
                <a:latin typeface="Sofia Pro Light"/>
                <a:ea typeface="+mn-ea"/>
                <a:cs typeface="+mn-cs"/>
              </a:rPr>
              <a:t>will be dedicated to solving the world’s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ofia Pro Light"/>
                <a:ea typeface="+mn-ea"/>
                <a:cs typeface="+mn-cs"/>
              </a:rPr>
              <a:t>biggest problems.</a:t>
            </a:r>
            <a:endParaRPr kumimoji="0" lang="en-ZA" sz="1800" b="0" i="0" u="none" strike="noStrike" kern="1200" cap="none" spc="0" normalizeH="0" baseline="0" noProof="0">
              <a:ln>
                <a:noFill/>
              </a:ln>
              <a:solidFill>
                <a:srgbClr val="000000"/>
              </a:solidFill>
              <a:effectLst/>
              <a:uLnTx/>
              <a:uFillTx/>
              <a:latin typeface="Sofia Pro Light"/>
              <a:ea typeface="+mn-ea"/>
              <a:cs typeface="+mn-cs"/>
            </a:endParaRPr>
          </a:p>
        </p:txBody>
      </p:sp>
      <p:sp>
        <p:nvSpPr>
          <p:cNvPr id="31" name="TextBox 30">
            <a:extLst>
              <a:ext uri="{FF2B5EF4-FFF2-40B4-BE49-F238E27FC236}">
                <a16:creationId xmlns:a16="http://schemas.microsoft.com/office/drawing/2014/main" id="{213276DA-9A13-B621-436A-255188418A32}"/>
              </a:ext>
            </a:extLst>
          </p:cNvPr>
          <p:cNvSpPr txBox="1"/>
          <p:nvPr/>
        </p:nvSpPr>
        <p:spPr>
          <a:xfrm>
            <a:off x="6220538" y="3813257"/>
            <a:ext cx="2451802" cy="738664"/>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prstClr val="white"/>
                </a:solidFill>
                <a:effectLst/>
                <a:uLnTx/>
                <a:uFillTx/>
                <a:latin typeface="Sofia Pro Light"/>
                <a:ea typeface="Times New Roman" panose="02020603050405020304" pitchFamily="18"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ZA" sz="1400" b="1" i="0" u="none" strike="noStrike" kern="1200" cap="none" spc="0" normalizeH="0" baseline="0" noProof="0" dirty="0">
                <a:ln>
                  <a:noFill/>
                </a:ln>
                <a:solidFill>
                  <a:srgbClr val="000000"/>
                </a:solidFill>
                <a:effectLst/>
                <a:uLnTx/>
                <a:uFillTx/>
                <a:latin typeface="Sofia Pro Light"/>
                <a:cs typeface="Segoe UI" panose="020B0502040204020203" pitchFamily="34" charset="0"/>
              </a:rPr>
              <a:t>without proper </a:t>
            </a:r>
            <a:r>
              <a:rPr kumimoji="0" lang="en-ZA" sz="1400" b="1" i="0" u="none" strike="noStrike" kern="1200" cap="none" spc="0" normalizeH="0" baseline="0" noProof="0" dirty="0">
                <a:ln>
                  <a:noFill/>
                </a:ln>
                <a:solidFill>
                  <a:srgbClr val="000000"/>
                </a:solidFill>
                <a:effectLst/>
                <a:highlight>
                  <a:srgbClr val="FFFF00"/>
                </a:highlight>
                <a:uLnTx/>
                <a:uFillTx/>
                <a:latin typeface="Sofia Pro Light"/>
                <a:cs typeface="Segoe UI" panose="020B0502040204020203" pitchFamily="34" charset="0"/>
              </a:rPr>
              <a:t>IDENTIFICATION</a:t>
            </a:r>
            <a:r>
              <a:rPr kumimoji="0" lang="en-ZA" sz="1400" b="1" i="0" u="none" strike="noStrike" kern="1200" cap="none" spc="0" normalizeH="0" baseline="0" noProof="0" dirty="0">
                <a:ln>
                  <a:noFill/>
                </a:ln>
                <a:solidFill>
                  <a:srgbClr val="000000"/>
                </a:solidFill>
                <a:effectLst/>
                <a:uLnTx/>
                <a:uFillTx/>
                <a:latin typeface="Sofia Pro Light"/>
                <a:cs typeface="Segoe UI" panose="020B0502040204020203" pitchFamily="34" charset="0"/>
              </a:rPr>
              <a:t> documents in 2020</a:t>
            </a:r>
            <a:endParaRPr kumimoji="0" lang="en-ZA" sz="1400" b="0" i="0" u="none" strike="noStrike" kern="1200" cap="none" spc="0" normalizeH="0" baseline="0" noProof="0" dirty="0">
              <a:ln>
                <a:noFill/>
              </a:ln>
              <a:solidFill>
                <a:srgbClr val="000000"/>
              </a:solidFill>
              <a:effectLst/>
              <a:uLnTx/>
              <a:uFillTx/>
              <a:latin typeface="Sofia Pro Light"/>
              <a:cs typeface="Segoe UI" panose="020B0502040204020203" pitchFamily="34" charset="0"/>
            </a:endParaRPr>
          </a:p>
        </p:txBody>
      </p:sp>
      <p:sp>
        <p:nvSpPr>
          <p:cNvPr id="32" name="TextBox 31">
            <a:extLst>
              <a:ext uri="{FF2B5EF4-FFF2-40B4-BE49-F238E27FC236}">
                <a16:creationId xmlns:a16="http://schemas.microsoft.com/office/drawing/2014/main" id="{8B8468A5-096F-9713-2696-5CC3B36291A2}"/>
              </a:ext>
            </a:extLst>
          </p:cNvPr>
          <p:cNvSpPr txBox="1"/>
          <p:nvPr/>
        </p:nvSpPr>
        <p:spPr>
          <a:xfrm>
            <a:off x="6192687" y="4601733"/>
            <a:ext cx="2857677" cy="646331"/>
          </a:xfrm>
          <a:prstGeom prst="rect">
            <a:avLst/>
          </a:prstGeom>
          <a:noFill/>
        </p:spPr>
        <p:txBody>
          <a:bodyPr wrap="square">
            <a:spAutoFit/>
          </a:bodyPr>
          <a:lstStyle/>
          <a:p>
            <a:pPr marL="0" marR="0" lvl="0" indent="0" algn="l" defTabSz="914400" rtl="0" eaLnBrk="1" fontAlgn="auto" latinLnBrk="0" hangingPunct="1">
              <a:spcBef>
                <a:spcPts val="0"/>
              </a:spcBef>
              <a:spcAft>
                <a:spcPts val="726"/>
              </a:spcAft>
              <a:buClrTx/>
              <a:buSzTx/>
              <a:buFontTx/>
              <a:buNone/>
              <a:tabLst/>
              <a:defRPr/>
            </a:pPr>
            <a:r>
              <a:rPr lang="en-US" sz="3600" dirty="0">
                <a:solidFill>
                  <a:srgbClr val="000000">
                    <a:lumMod val="50000"/>
                    <a:lumOff val="50000"/>
                  </a:srgbClr>
                </a:solidFill>
                <a:latin typeface="Sofia Pro Light"/>
                <a:ea typeface="Times New Roman" panose="02020603050405020304" pitchFamily="18" charset="0"/>
                <a:cs typeface="Segoe UI" panose="020B0502040204020203" pitchFamily="34" charset="0"/>
              </a:rPr>
              <a:t>35</a:t>
            </a:r>
            <a:r>
              <a:rPr lang="en-US" sz="1400" b="1" dirty="0">
                <a:solidFill>
                  <a:srgbClr val="000000"/>
                </a:solidFill>
                <a:latin typeface="Sofia Pro Light"/>
                <a:cs typeface="Segoe UI" panose="020B0502040204020203" pitchFamily="34" charset="0"/>
              </a:rPr>
              <a:t>data protection laws in Africa </a:t>
            </a:r>
          </a:p>
        </p:txBody>
      </p:sp>
      <p:sp>
        <p:nvSpPr>
          <p:cNvPr id="33" name="Rectangle 9">
            <a:extLst>
              <a:ext uri="{FF2B5EF4-FFF2-40B4-BE49-F238E27FC236}">
                <a16:creationId xmlns:a16="http://schemas.microsoft.com/office/drawing/2014/main" id="{6E4DF143-933B-FF55-A92B-73AC07366274}"/>
              </a:ext>
            </a:extLst>
          </p:cNvPr>
          <p:cNvSpPr>
            <a:spLocks noChangeArrowheads="1"/>
          </p:cNvSpPr>
          <p:nvPr/>
        </p:nvSpPr>
        <p:spPr bwMode="auto">
          <a:xfrm>
            <a:off x="1278957" y="5141177"/>
            <a:ext cx="11309985" cy="571150"/>
          </a:xfrm>
          <a:prstGeom prst="round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7000"/>
              </a:lnSpc>
              <a:spcAft>
                <a:spcPts val="800"/>
              </a:spcAft>
            </a:pPr>
            <a:r>
              <a:rPr lang="en-ZA" sz="1000" b="1" kern="1200" dirty="0">
                <a:solidFill>
                  <a:srgbClr val="FFFFFF"/>
                </a:solidFill>
                <a:effectLst/>
                <a:latin typeface="Raleway" pitchFamily="2" charset="0"/>
                <a:ea typeface="Calibri" panose="020F0502020204030204" pitchFamily="34" charset="0"/>
                <a:cs typeface="Arial" panose="020B0604020202020204" pitchFamily="34" charset="0"/>
              </a:rPr>
              <a:t>Source</a:t>
            </a:r>
            <a:r>
              <a:rPr lang="en-ZA" sz="1000" b="1" kern="1200" dirty="0">
                <a:solidFill>
                  <a:srgbClr val="000000"/>
                </a:solidFill>
                <a:effectLst/>
                <a:latin typeface="Raleway" pitchFamily="2" charset="0"/>
                <a:ea typeface="Calibri" panose="020F0502020204030204" pitchFamily="34" charset="0"/>
                <a:cs typeface="Arial" panose="020B0604020202020204" pitchFamily="34" charset="0"/>
              </a:rPr>
              <a:t>: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p>
            <a:pPr eaLnBrk="0" fontAlgn="base" hangingPunct="0">
              <a:lnSpc>
                <a:spcPct val="107000"/>
              </a:lnSpc>
              <a:spcAft>
                <a:spcPts val="800"/>
              </a:spcAft>
            </a:pPr>
            <a:r>
              <a:rPr lang="en-ZA" sz="1000" kern="1200" dirty="0">
                <a:solidFill>
                  <a:srgbClr val="000000"/>
                </a:solidFill>
                <a:effectLst/>
                <a:latin typeface="Raleway" pitchFamily="2" charset="0"/>
                <a:ea typeface="Calibri" panose="020F0502020204030204" pitchFamily="34" charset="0"/>
                <a:cs typeface="Arial" panose="020B0604020202020204" pitchFamily="34" charset="0"/>
              </a:rPr>
              <a:t>McKinsey The Future of Payments ( September 2022) | WEF, Future of Work | SIIPS 2022 (AFRICANENDA) | DATA PROTECTIONN AFRICA | ITU 2021</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5325398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2F89CA-0E46-4336-8DA1-86A8C7295E89}"/>
              </a:ext>
            </a:extLst>
          </p:cNvPr>
          <p:cNvSpPr>
            <a:spLocks noGrp="1"/>
          </p:cNvSpPr>
          <p:nvPr>
            <p:ph type="sldNum" sz="quarter" idx="4"/>
          </p:nvPr>
        </p:nvSpPr>
        <p:spPr>
          <a:xfrm>
            <a:off x="10432870" y="5884790"/>
            <a:ext cx="336016" cy="365125"/>
          </a:xfrm>
        </p:spPr>
        <p:txBody>
          <a:bodyPr/>
          <a:lstStyle/>
          <a:p>
            <a:fld id="{48F63A3B-78C7-47BE-AE5E-E10140E04643}" type="slidenum">
              <a:rPr lang="en-US" smtClean="0"/>
              <a:pPr/>
              <a:t>7</a:t>
            </a:fld>
            <a:endParaRPr lang="en-US"/>
          </a:p>
        </p:txBody>
      </p:sp>
      <p:sp>
        <p:nvSpPr>
          <p:cNvPr id="12" name="Content Placeholder 2">
            <a:extLst>
              <a:ext uri="{FF2B5EF4-FFF2-40B4-BE49-F238E27FC236}">
                <a16:creationId xmlns:a16="http://schemas.microsoft.com/office/drawing/2014/main" id="{6051737E-96A8-3674-64B1-34F557988050}"/>
              </a:ext>
            </a:extLst>
          </p:cNvPr>
          <p:cNvSpPr txBox="1">
            <a:spLocks/>
          </p:cNvSpPr>
          <p:nvPr/>
        </p:nvSpPr>
        <p:spPr>
          <a:xfrm>
            <a:off x="923217" y="417013"/>
            <a:ext cx="10498975" cy="47318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rgbClr val="63102A"/>
                </a:solidFill>
                <a:latin typeface="Sofia Pro"/>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2"/>
                </a:solidFill>
                <a:latin typeface="Sofia Pro"/>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2"/>
                </a:solidFill>
                <a:latin typeface="Sofia Pro"/>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2"/>
                </a:solidFill>
                <a:latin typeface="Sofia Pro"/>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2"/>
                </a:solidFill>
                <a:latin typeface="Sofia Pro"/>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IIPS Bench</a:t>
            </a:r>
          </a:p>
        </p:txBody>
      </p:sp>
      <p:sp>
        <p:nvSpPr>
          <p:cNvPr id="13" name="Slide Number Placeholder 3">
            <a:extLst>
              <a:ext uri="{FF2B5EF4-FFF2-40B4-BE49-F238E27FC236}">
                <a16:creationId xmlns:a16="http://schemas.microsoft.com/office/drawing/2014/main" id="{5870525A-AB6C-E557-C5DF-4EA9C98245DA}"/>
              </a:ext>
            </a:extLst>
          </p:cNvPr>
          <p:cNvSpPr txBox="1">
            <a:spLocks/>
          </p:cNvSpPr>
          <p:nvPr/>
        </p:nvSpPr>
        <p:spPr>
          <a:xfrm>
            <a:off x="10515921" y="6556154"/>
            <a:ext cx="163746" cy="189260"/>
          </a:xfrm>
          <a:prstGeom prst="ellipse">
            <a:avLst/>
          </a:prstGeom>
        </p:spPr>
        <p:txBody>
          <a:bodyPr vert="horz" lIns="91440" tIns="45720" rIns="91440" bIns="45720" rtlCol="0" anchor="ctr"/>
          <a:lstStyle>
            <a:defPPr>
              <a:defRPr lang="en-US"/>
            </a:defPPr>
            <a:lvl1pPr marL="0" algn="r" defTabSz="914400" rtl="0" eaLnBrk="1" latinLnBrk="0" hangingPunct="1">
              <a:defRPr sz="800" kern="1200">
                <a:solidFill>
                  <a:schemeClr val="bg1">
                    <a:lumMod val="50000"/>
                  </a:schemeClr>
                </a:solidFill>
                <a:latin typeface="Sofia Pro"/>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F63A3B-78C7-47BE-AE5E-E10140E04643}" type="slidenum">
              <a:rPr lang="en-US" smtClean="0"/>
              <a:pPr/>
              <a:t>7</a:t>
            </a:fld>
            <a:endParaRPr lang="en-US"/>
          </a:p>
        </p:txBody>
      </p:sp>
      <p:pic>
        <p:nvPicPr>
          <p:cNvPr id="18" name="Picture 17">
            <a:extLst>
              <a:ext uri="{FF2B5EF4-FFF2-40B4-BE49-F238E27FC236}">
                <a16:creationId xmlns:a16="http://schemas.microsoft.com/office/drawing/2014/main" id="{EC7F4FEA-2677-230B-4F54-652F373F3821}"/>
              </a:ext>
            </a:extLst>
          </p:cNvPr>
          <p:cNvPicPr>
            <a:picLocks noChangeAspect="1"/>
          </p:cNvPicPr>
          <p:nvPr/>
        </p:nvPicPr>
        <p:blipFill>
          <a:blip r:embed="rId3"/>
          <a:stretch>
            <a:fillRect/>
          </a:stretch>
        </p:blipFill>
        <p:spPr>
          <a:xfrm>
            <a:off x="714548" y="1014241"/>
            <a:ext cx="1031590" cy="1031590"/>
          </a:xfrm>
          <a:prstGeom prst="ellipse">
            <a:avLst/>
          </a:prstGeom>
        </p:spPr>
      </p:pic>
      <p:pic>
        <p:nvPicPr>
          <p:cNvPr id="32" name="Picture 31">
            <a:extLst>
              <a:ext uri="{FF2B5EF4-FFF2-40B4-BE49-F238E27FC236}">
                <a16:creationId xmlns:a16="http://schemas.microsoft.com/office/drawing/2014/main" id="{F7CE82E0-8299-B8E3-3A7B-497B6BBAED9A}"/>
              </a:ext>
            </a:extLst>
          </p:cNvPr>
          <p:cNvPicPr>
            <a:picLocks noChangeAspect="1"/>
          </p:cNvPicPr>
          <p:nvPr/>
        </p:nvPicPr>
        <p:blipFill>
          <a:blip r:embed="rId4"/>
          <a:stretch>
            <a:fillRect/>
          </a:stretch>
        </p:blipFill>
        <p:spPr>
          <a:xfrm>
            <a:off x="6559290" y="2890341"/>
            <a:ext cx="1031590" cy="1031590"/>
          </a:xfrm>
          <a:prstGeom prst="ellipse">
            <a:avLst/>
          </a:prstGeom>
        </p:spPr>
      </p:pic>
      <p:pic>
        <p:nvPicPr>
          <p:cNvPr id="33" name="Picture 32">
            <a:extLst>
              <a:ext uri="{FF2B5EF4-FFF2-40B4-BE49-F238E27FC236}">
                <a16:creationId xmlns:a16="http://schemas.microsoft.com/office/drawing/2014/main" id="{73939F33-A6B2-B92A-44B3-E0B67372890C}"/>
              </a:ext>
            </a:extLst>
          </p:cNvPr>
          <p:cNvPicPr>
            <a:picLocks noChangeAspect="1"/>
          </p:cNvPicPr>
          <p:nvPr/>
        </p:nvPicPr>
        <p:blipFill>
          <a:blip r:embed="rId5">
            <a:extLst>
              <a:ext uri="{BEBA8EAE-BF5A-486C-A8C5-ECC9F3942E4B}">
                <a14:imgProps xmlns:a14="http://schemas.microsoft.com/office/drawing/2010/main">
                  <a14:imgLayer r:embed="rId6">
                    <a14:imgEffect>
                      <a14:artisticCrisscrossEtching/>
                    </a14:imgEffect>
                  </a14:imgLayer>
                </a14:imgProps>
              </a:ext>
            </a:extLst>
          </a:blip>
          <a:stretch>
            <a:fillRect/>
          </a:stretch>
        </p:blipFill>
        <p:spPr>
          <a:xfrm>
            <a:off x="4592618" y="1014241"/>
            <a:ext cx="1031590" cy="1031590"/>
          </a:xfrm>
          <a:prstGeom prst="ellipse">
            <a:avLst/>
          </a:prstGeom>
        </p:spPr>
      </p:pic>
      <p:pic>
        <p:nvPicPr>
          <p:cNvPr id="34" name="Picture 33">
            <a:extLst>
              <a:ext uri="{FF2B5EF4-FFF2-40B4-BE49-F238E27FC236}">
                <a16:creationId xmlns:a16="http://schemas.microsoft.com/office/drawing/2014/main" id="{E62E2EB1-60B2-D4B3-3978-5E7EAE841E22}"/>
              </a:ext>
            </a:extLst>
          </p:cNvPr>
          <p:cNvPicPr>
            <a:picLocks noChangeAspect="1"/>
          </p:cNvPicPr>
          <p:nvPr/>
        </p:nvPicPr>
        <p:blipFill>
          <a:blip r:embed="rId7"/>
          <a:stretch>
            <a:fillRect/>
          </a:stretch>
        </p:blipFill>
        <p:spPr>
          <a:xfrm>
            <a:off x="6527935" y="1000593"/>
            <a:ext cx="1031590" cy="1031590"/>
          </a:xfrm>
          <a:prstGeom prst="ellipse">
            <a:avLst/>
          </a:prstGeom>
        </p:spPr>
      </p:pic>
      <p:pic>
        <p:nvPicPr>
          <p:cNvPr id="35" name="Picture 34">
            <a:extLst>
              <a:ext uri="{FF2B5EF4-FFF2-40B4-BE49-F238E27FC236}">
                <a16:creationId xmlns:a16="http://schemas.microsoft.com/office/drawing/2014/main" id="{B3DE9438-6858-6CDF-37BA-72CDC9F5A5E0}"/>
              </a:ext>
            </a:extLst>
          </p:cNvPr>
          <p:cNvPicPr>
            <a:picLocks noChangeAspect="1"/>
          </p:cNvPicPr>
          <p:nvPr/>
        </p:nvPicPr>
        <p:blipFill>
          <a:blip r:embed="rId8"/>
          <a:stretch>
            <a:fillRect/>
          </a:stretch>
        </p:blipFill>
        <p:spPr>
          <a:xfrm>
            <a:off x="8442962" y="1009684"/>
            <a:ext cx="1031590" cy="1031590"/>
          </a:xfrm>
          <a:prstGeom prst="ellipse">
            <a:avLst/>
          </a:prstGeom>
        </p:spPr>
      </p:pic>
      <p:pic>
        <p:nvPicPr>
          <p:cNvPr id="36" name="Picture 35">
            <a:extLst>
              <a:ext uri="{FF2B5EF4-FFF2-40B4-BE49-F238E27FC236}">
                <a16:creationId xmlns:a16="http://schemas.microsoft.com/office/drawing/2014/main" id="{8951AC7A-CF7F-2179-4BA2-346A9493C59E}"/>
              </a:ext>
            </a:extLst>
          </p:cNvPr>
          <p:cNvPicPr>
            <a:picLocks noChangeAspect="1"/>
          </p:cNvPicPr>
          <p:nvPr/>
        </p:nvPicPr>
        <p:blipFill>
          <a:blip r:embed="rId9"/>
          <a:stretch>
            <a:fillRect/>
          </a:stretch>
        </p:blipFill>
        <p:spPr>
          <a:xfrm>
            <a:off x="10338534" y="1012101"/>
            <a:ext cx="1031590" cy="1031590"/>
          </a:xfrm>
          <a:prstGeom prst="ellipse">
            <a:avLst/>
          </a:prstGeom>
        </p:spPr>
      </p:pic>
      <p:pic>
        <p:nvPicPr>
          <p:cNvPr id="37" name="Picture 36">
            <a:extLst>
              <a:ext uri="{FF2B5EF4-FFF2-40B4-BE49-F238E27FC236}">
                <a16:creationId xmlns:a16="http://schemas.microsoft.com/office/drawing/2014/main" id="{74E4A816-8B69-4DE8-5D5B-99EB7B32DFAB}"/>
              </a:ext>
            </a:extLst>
          </p:cNvPr>
          <p:cNvPicPr>
            <a:picLocks noChangeAspect="1"/>
          </p:cNvPicPr>
          <p:nvPr/>
        </p:nvPicPr>
        <p:blipFill>
          <a:blip r:embed="rId10"/>
          <a:stretch>
            <a:fillRect/>
          </a:stretch>
        </p:blipFill>
        <p:spPr>
          <a:xfrm>
            <a:off x="2569585" y="2900149"/>
            <a:ext cx="1031590" cy="1031590"/>
          </a:xfrm>
          <a:prstGeom prst="ellipse">
            <a:avLst/>
          </a:prstGeom>
        </p:spPr>
      </p:pic>
      <p:pic>
        <p:nvPicPr>
          <p:cNvPr id="38" name="Picture 37">
            <a:extLst>
              <a:ext uri="{FF2B5EF4-FFF2-40B4-BE49-F238E27FC236}">
                <a16:creationId xmlns:a16="http://schemas.microsoft.com/office/drawing/2014/main" id="{1B588A9D-6DF5-84BF-0A21-DB290488E48C}"/>
              </a:ext>
            </a:extLst>
          </p:cNvPr>
          <p:cNvPicPr>
            <a:picLocks noChangeAspect="1"/>
          </p:cNvPicPr>
          <p:nvPr/>
        </p:nvPicPr>
        <p:blipFill>
          <a:blip r:embed="rId11"/>
          <a:stretch>
            <a:fillRect/>
          </a:stretch>
        </p:blipFill>
        <p:spPr>
          <a:xfrm>
            <a:off x="687077" y="2958854"/>
            <a:ext cx="1031590" cy="1031590"/>
          </a:xfrm>
          <a:prstGeom prst="ellipse">
            <a:avLst/>
          </a:prstGeom>
        </p:spPr>
      </p:pic>
      <p:pic>
        <p:nvPicPr>
          <p:cNvPr id="39" name="Picture 38">
            <a:extLst>
              <a:ext uri="{FF2B5EF4-FFF2-40B4-BE49-F238E27FC236}">
                <a16:creationId xmlns:a16="http://schemas.microsoft.com/office/drawing/2014/main" id="{21B6EA8D-E283-62E4-2436-7DA52267E67D}"/>
              </a:ext>
            </a:extLst>
          </p:cNvPr>
          <p:cNvPicPr>
            <a:picLocks noChangeAspect="1"/>
          </p:cNvPicPr>
          <p:nvPr/>
        </p:nvPicPr>
        <p:blipFill>
          <a:blip r:embed="rId12"/>
          <a:stretch>
            <a:fillRect/>
          </a:stretch>
        </p:blipFill>
        <p:spPr>
          <a:xfrm>
            <a:off x="4559708" y="2939000"/>
            <a:ext cx="1031590" cy="1031590"/>
          </a:xfrm>
          <a:prstGeom prst="ellipse">
            <a:avLst/>
          </a:prstGeom>
        </p:spPr>
      </p:pic>
      <p:pic>
        <p:nvPicPr>
          <p:cNvPr id="40" name="Picture 39">
            <a:extLst>
              <a:ext uri="{FF2B5EF4-FFF2-40B4-BE49-F238E27FC236}">
                <a16:creationId xmlns:a16="http://schemas.microsoft.com/office/drawing/2014/main" id="{F80AD632-8F21-9AC1-ED42-863F38E9506F}"/>
              </a:ext>
            </a:extLst>
          </p:cNvPr>
          <p:cNvPicPr>
            <a:picLocks noChangeAspect="1"/>
          </p:cNvPicPr>
          <p:nvPr/>
        </p:nvPicPr>
        <p:blipFill>
          <a:blip r:embed="rId13"/>
          <a:stretch>
            <a:fillRect/>
          </a:stretch>
        </p:blipFill>
        <p:spPr>
          <a:xfrm>
            <a:off x="2577951" y="1000593"/>
            <a:ext cx="1031590" cy="1031590"/>
          </a:xfrm>
          <a:prstGeom prst="ellipse">
            <a:avLst/>
          </a:prstGeom>
        </p:spPr>
      </p:pic>
      <p:pic>
        <p:nvPicPr>
          <p:cNvPr id="41" name="Picture 40">
            <a:extLst>
              <a:ext uri="{FF2B5EF4-FFF2-40B4-BE49-F238E27FC236}">
                <a16:creationId xmlns:a16="http://schemas.microsoft.com/office/drawing/2014/main" id="{A03C30AC-A2E9-45FE-C5D1-D7236E0B873B}"/>
              </a:ext>
            </a:extLst>
          </p:cNvPr>
          <p:cNvPicPr>
            <a:picLocks noChangeAspect="1"/>
          </p:cNvPicPr>
          <p:nvPr/>
        </p:nvPicPr>
        <p:blipFill>
          <a:blip r:embed="rId14"/>
          <a:stretch>
            <a:fillRect/>
          </a:stretch>
        </p:blipFill>
        <p:spPr>
          <a:xfrm>
            <a:off x="8456025" y="2939000"/>
            <a:ext cx="1031590" cy="1031590"/>
          </a:xfrm>
          <a:prstGeom prst="ellipse">
            <a:avLst/>
          </a:prstGeom>
        </p:spPr>
      </p:pic>
      <p:pic>
        <p:nvPicPr>
          <p:cNvPr id="42" name="Picture 41">
            <a:extLst>
              <a:ext uri="{FF2B5EF4-FFF2-40B4-BE49-F238E27FC236}">
                <a16:creationId xmlns:a16="http://schemas.microsoft.com/office/drawing/2014/main" id="{9C6D3DE6-59A6-396D-A5CC-72C6C2B13A77}"/>
              </a:ext>
            </a:extLst>
          </p:cNvPr>
          <p:cNvPicPr>
            <a:picLocks noChangeAspect="1"/>
          </p:cNvPicPr>
          <p:nvPr/>
        </p:nvPicPr>
        <p:blipFill>
          <a:blip r:embed="rId15"/>
          <a:stretch>
            <a:fillRect/>
          </a:stretch>
        </p:blipFill>
        <p:spPr>
          <a:xfrm>
            <a:off x="10393259" y="2939000"/>
            <a:ext cx="1031590" cy="1031590"/>
          </a:xfrm>
          <a:prstGeom prst="ellipse">
            <a:avLst/>
          </a:prstGeom>
        </p:spPr>
      </p:pic>
      <p:pic>
        <p:nvPicPr>
          <p:cNvPr id="43" name="Picture 42">
            <a:extLst>
              <a:ext uri="{FF2B5EF4-FFF2-40B4-BE49-F238E27FC236}">
                <a16:creationId xmlns:a16="http://schemas.microsoft.com/office/drawing/2014/main" id="{506F52CA-8BBA-ED65-AC54-1FB23A6C8E97}"/>
              </a:ext>
            </a:extLst>
          </p:cNvPr>
          <p:cNvPicPr>
            <a:picLocks noChangeAspect="1"/>
          </p:cNvPicPr>
          <p:nvPr/>
        </p:nvPicPr>
        <p:blipFill>
          <a:blip r:embed="rId16"/>
          <a:stretch>
            <a:fillRect/>
          </a:stretch>
        </p:blipFill>
        <p:spPr>
          <a:xfrm>
            <a:off x="714548" y="4876952"/>
            <a:ext cx="1031590" cy="1031590"/>
          </a:xfrm>
          <a:prstGeom prst="ellipse">
            <a:avLst/>
          </a:prstGeom>
        </p:spPr>
      </p:pic>
      <p:pic>
        <p:nvPicPr>
          <p:cNvPr id="44" name="Picture 43">
            <a:extLst>
              <a:ext uri="{FF2B5EF4-FFF2-40B4-BE49-F238E27FC236}">
                <a16:creationId xmlns:a16="http://schemas.microsoft.com/office/drawing/2014/main" id="{DB66468D-79AF-23CC-5FED-604310E96671}"/>
              </a:ext>
            </a:extLst>
          </p:cNvPr>
          <p:cNvPicPr>
            <a:picLocks noChangeAspect="1"/>
          </p:cNvPicPr>
          <p:nvPr/>
        </p:nvPicPr>
        <p:blipFill>
          <a:blip r:embed="rId17"/>
          <a:stretch>
            <a:fillRect/>
          </a:stretch>
        </p:blipFill>
        <p:spPr>
          <a:xfrm>
            <a:off x="2676039" y="4876952"/>
            <a:ext cx="1031590" cy="1031590"/>
          </a:xfrm>
          <a:prstGeom prst="ellipse">
            <a:avLst/>
          </a:prstGeom>
        </p:spPr>
      </p:pic>
      <p:pic>
        <p:nvPicPr>
          <p:cNvPr id="46" name="Picture 45">
            <a:extLst>
              <a:ext uri="{FF2B5EF4-FFF2-40B4-BE49-F238E27FC236}">
                <a16:creationId xmlns:a16="http://schemas.microsoft.com/office/drawing/2014/main" id="{426D036F-AC82-F645-3B42-D0AAC0F08F50}"/>
              </a:ext>
            </a:extLst>
          </p:cNvPr>
          <p:cNvPicPr>
            <a:picLocks noChangeAspect="1"/>
          </p:cNvPicPr>
          <p:nvPr/>
        </p:nvPicPr>
        <p:blipFill>
          <a:blip r:embed="rId18"/>
          <a:stretch>
            <a:fillRect/>
          </a:stretch>
        </p:blipFill>
        <p:spPr>
          <a:xfrm>
            <a:off x="6586049" y="4881295"/>
            <a:ext cx="1031590" cy="1031590"/>
          </a:xfrm>
          <a:prstGeom prst="ellipse">
            <a:avLst/>
          </a:prstGeom>
        </p:spPr>
      </p:pic>
      <p:pic>
        <p:nvPicPr>
          <p:cNvPr id="47" name="Picture 46">
            <a:extLst>
              <a:ext uri="{FF2B5EF4-FFF2-40B4-BE49-F238E27FC236}">
                <a16:creationId xmlns:a16="http://schemas.microsoft.com/office/drawing/2014/main" id="{C0EB88D2-E836-D5A4-0701-B8D191354906}"/>
              </a:ext>
            </a:extLst>
          </p:cNvPr>
          <p:cNvPicPr>
            <a:picLocks noChangeAspect="1"/>
          </p:cNvPicPr>
          <p:nvPr/>
        </p:nvPicPr>
        <p:blipFill>
          <a:blip r:embed="rId19"/>
          <a:stretch>
            <a:fillRect/>
          </a:stretch>
        </p:blipFill>
        <p:spPr>
          <a:xfrm>
            <a:off x="8534666" y="4906362"/>
            <a:ext cx="1031590" cy="1031590"/>
          </a:xfrm>
          <a:prstGeom prst="ellipse">
            <a:avLst/>
          </a:prstGeom>
        </p:spPr>
      </p:pic>
      <p:sp>
        <p:nvSpPr>
          <p:cNvPr id="49" name="TextBox 48">
            <a:extLst>
              <a:ext uri="{FF2B5EF4-FFF2-40B4-BE49-F238E27FC236}">
                <a16:creationId xmlns:a16="http://schemas.microsoft.com/office/drawing/2014/main" id="{A29E6B31-C7A6-2B14-F16F-59C0ED4C0511}"/>
              </a:ext>
            </a:extLst>
          </p:cNvPr>
          <p:cNvSpPr txBox="1"/>
          <p:nvPr/>
        </p:nvSpPr>
        <p:spPr>
          <a:xfrm>
            <a:off x="-2464" y="2000235"/>
            <a:ext cx="2465614" cy="954107"/>
          </a:xfrm>
          <a:prstGeom prst="rect">
            <a:avLst/>
          </a:prstGeom>
          <a:noFill/>
        </p:spPr>
        <p:txBody>
          <a:bodyPr wrap="square">
            <a:spAutoFit/>
          </a:bodyPr>
          <a:lstStyle/>
          <a:p>
            <a:pPr algn="ctr" fontAlgn="base"/>
            <a:r>
              <a:rPr lang="en-US" sz="1400" b="1" i="0" u="none" strike="noStrike" dirty="0">
                <a:solidFill>
                  <a:srgbClr val="535353"/>
                </a:solidFill>
                <a:effectLst/>
                <a:latin typeface="futura-pt"/>
              </a:rPr>
              <a:t>Abebaw Belay</a:t>
            </a:r>
          </a:p>
          <a:p>
            <a:pPr algn="ctr" fontAlgn="base"/>
            <a:r>
              <a:rPr lang="en-US" sz="1400" i="1" dirty="0">
                <a:solidFill>
                  <a:srgbClr val="343434"/>
                </a:solidFill>
                <a:effectLst/>
                <a:latin typeface="futura-pt"/>
              </a:rPr>
              <a:t>Senior Systems Architect </a:t>
            </a:r>
            <a:r>
              <a:rPr lang="en-US" sz="1400" i="1" dirty="0" err="1">
                <a:solidFill>
                  <a:srgbClr val="343434"/>
                </a:solidFill>
                <a:effectLst/>
                <a:latin typeface="futura-pt"/>
              </a:rPr>
              <a:t>EthSwitch</a:t>
            </a:r>
            <a:r>
              <a:rPr lang="en-US" sz="1400" i="1" dirty="0">
                <a:solidFill>
                  <a:srgbClr val="343434"/>
                </a:solidFill>
                <a:effectLst/>
                <a:latin typeface="futura-pt"/>
              </a:rPr>
              <a:t> S.C.</a:t>
            </a:r>
          </a:p>
          <a:p>
            <a:pPr algn="ctr" fontAlgn="base"/>
            <a:endParaRPr lang="en-US" sz="1400" b="1" i="0" dirty="0">
              <a:solidFill>
                <a:srgbClr val="535353"/>
              </a:solidFill>
              <a:effectLst/>
              <a:latin typeface="futura-pt"/>
            </a:endParaRPr>
          </a:p>
        </p:txBody>
      </p:sp>
      <p:sp>
        <p:nvSpPr>
          <p:cNvPr id="53" name="TextBox 52">
            <a:extLst>
              <a:ext uri="{FF2B5EF4-FFF2-40B4-BE49-F238E27FC236}">
                <a16:creationId xmlns:a16="http://schemas.microsoft.com/office/drawing/2014/main" id="{22E575BE-4F7F-C7BC-95B7-9B1D5B81D972}"/>
              </a:ext>
            </a:extLst>
          </p:cNvPr>
          <p:cNvSpPr txBox="1"/>
          <p:nvPr/>
        </p:nvSpPr>
        <p:spPr>
          <a:xfrm>
            <a:off x="6007685" y="3921931"/>
            <a:ext cx="2182929" cy="677108"/>
          </a:xfrm>
          <a:prstGeom prst="rect">
            <a:avLst/>
          </a:prstGeom>
          <a:noFill/>
        </p:spPr>
        <p:txBody>
          <a:bodyPr wrap="square">
            <a:spAutoFit/>
          </a:bodyPr>
          <a:lstStyle/>
          <a:p>
            <a:pPr algn="ctr" fontAlgn="base"/>
            <a:r>
              <a:rPr lang="en-US" sz="1400" b="1" i="0" u="none" strike="noStrike" dirty="0">
                <a:solidFill>
                  <a:srgbClr val="535353"/>
                </a:solidFill>
                <a:effectLst/>
                <a:latin typeface="futura-pt"/>
              </a:rPr>
              <a:t>Abel Taddele</a:t>
            </a:r>
          </a:p>
          <a:p>
            <a:pPr algn="ctr" fontAlgn="base"/>
            <a:r>
              <a:rPr lang="en-US" sz="1200" i="0" dirty="0">
                <a:effectLst/>
                <a:latin typeface="futura-pt"/>
              </a:rPr>
              <a:t>Program Director</a:t>
            </a:r>
          </a:p>
          <a:p>
            <a:pPr algn="ctr" fontAlgn="base"/>
            <a:r>
              <a:rPr lang="en-US" sz="1200" i="0" dirty="0" err="1">
                <a:effectLst/>
                <a:latin typeface="futura-pt"/>
              </a:rPr>
              <a:t>Ethswitch</a:t>
            </a:r>
            <a:r>
              <a:rPr lang="en-US" sz="1200" i="0" dirty="0">
                <a:effectLst/>
                <a:latin typeface="futura-pt"/>
              </a:rPr>
              <a:t> S.C.</a:t>
            </a:r>
          </a:p>
        </p:txBody>
      </p:sp>
      <p:sp>
        <p:nvSpPr>
          <p:cNvPr id="54" name="TextBox 53">
            <a:extLst>
              <a:ext uri="{FF2B5EF4-FFF2-40B4-BE49-F238E27FC236}">
                <a16:creationId xmlns:a16="http://schemas.microsoft.com/office/drawing/2014/main" id="{109EE0C3-246D-A2EE-CE35-6AB513F8A382}"/>
              </a:ext>
            </a:extLst>
          </p:cNvPr>
          <p:cNvSpPr txBox="1"/>
          <p:nvPr/>
        </p:nvSpPr>
        <p:spPr>
          <a:xfrm>
            <a:off x="4081197" y="2037000"/>
            <a:ext cx="2182929" cy="677108"/>
          </a:xfrm>
          <a:prstGeom prst="rect">
            <a:avLst/>
          </a:prstGeom>
          <a:noFill/>
        </p:spPr>
        <p:txBody>
          <a:bodyPr wrap="square">
            <a:spAutoFit/>
          </a:bodyPr>
          <a:lstStyle/>
          <a:p>
            <a:pPr algn="ctr" fontAlgn="base"/>
            <a:r>
              <a:rPr lang="en-US" sz="1400" b="1" i="0" u="none" strike="noStrike" dirty="0">
                <a:solidFill>
                  <a:srgbClr val="535353"/>
                </a:solidFill>
                <a:effectLst/>
                <a:latin typeface="futura-pt"/>
              </a:rPr>
              <a:t>Adeline Mukashema</a:t>
            </a:r>
            <a:endParaRPr lang="en-US" sz="1400" b="1" i="0" dirty="0">
              <a:solidFill>
                <a:srgbClr val="535353"/>
              </a:solidFill>
              <a:effectLst/>
              <a:latin typeface="futura-pt"/>
            </a:endParaRPr>
          </a:p>
          <a:p>
            <a:pPr algn="ctr" fontAlgn="base"/>
            <a:r>
              <a:rPr lang="en-US" sz="1200" i="0" dirty="0">
                <a:effectLst/>
                <a:latin typeface="futura-pt"/>
              </a:rPr>
              <a:t>Senior Principal Analyst National Bank of Rwanda</a:t>
            </a:r>
          </a:p>
        </p:txBody>
      </p:sp>
      <p:sp>
        <p:nvSpPr>
          <p:cNvPr id="56" name="TextBox 55">
            <a:extLst>
              <a:ext uri="{FF2B5EF4-FFF2-40B4-BE49-F238E27FC236}">
                <a16:creationId xmlns:a16="http://schemas.microsoft.com/office/drawing/2014/main" id="{D2D670BA-9327-F038-781A-B7CA173329E8}"/>
              </a:ext>
            </a:extLst>
          </p:cNvPr>
          <p:cNvSpPr txBox="1"/>
          <p:nvPr/>
        </p:nvSpPr>
        <p:spPr>
          <a:xfrm>
            <a:off x="5859781" y="2021684"/>
            <a:ext cx="2465614" cy="738664"/>
          </a:xfrm>
          <a:prstGeom prst="rect">
            <a:avLst/>
          </a:prstGeom>
          <a:noFill/>
        </p:spPr>
        <p:txBody>
          <a:bodyPr wrap="square">
            <a:spAutoFit/>
          </a:bodyPr>
          <a:lstStyle/>
          <a:p>
            <a:pPr algn="ctr"/>
            <a:r>
              <a:rPr lang="en-US" sz="1400" b="1" i="0" dirty="0">
                <a:solidFill>
                  <a:srgbClr val="343434"/>
                </a:solidFill>
                <a:effectLst/>
                <a:latin typeface="futura-pt"/>
              </a:rPr>
              <a:t>Anjeza Beja </a:t>
            </a:r>
          </a:p>
          <a:p>
            <a:pPr algn="ctr" fontAlgn="base"/>
            <a:r>
              <a:rPr lang="en-US" sz="1400" i="1" dirty="0">
                <a:solidFill>
                  <a:srgbClr val="343434"/>
                </a:solidFill>
                <a:latin typeface="futura-pt"/>
              </a:rPr>
              <a:t>Consultant</a:t>
            </a:r>
            <a:r>
              <a:rPr lang="en-US" sz="1400" i="1" dirty="0">
                <a:solidFill>
                  <a:srgbClr val="343434"/>
                </a:solidFill>
                <a:effectLst/>
                <a:latin typeface="futura-pt"/>
              </a:rPr>
              <a:t> </a:t>
            </a:r>
          </a:p>
          <a:p>
            <a:pPr algn="ctr" fontAlgn="base"/>
            <a:r>
              <a:rPr lang="en-US" sz="1400" i="1" dirty="0">
                <a:solidFill>
                  <a:srgbClr val="343434"/>
                </a:solidFill>
                <a:effectLst/>
                <a:latin typeface="futura-pt"/>
              </a:rPr>
              <a:t>IMF</a:t>
            </a:r>
          </a:p>
        </p:txBody>
      </p:sp>
      <p:sp>
        <p:nvSpPr>
          <p:cNvPr id="57" name="TextBox 56">
            <a:extLst>
              <a:ext uri="{FF2B5EF4-FFF2-40B4-BE49-F238E27FC236}">
                <a16:creationId xmlns:a16="http://schemas.microsoft.com/office/drawing/2014/main" id="{66EB8A9A-CEDD-CF93-2FE8-3ADD842857B4}"/>
              </a:ext>
            </a:extLst>
          </p:cNvPr>
          <p:cNvSpPr txBox="1"/>
          <p:nvPr/>
        </p:nvSpPr>
        <p:spPr>
          <a:xfrm>
            <a:off x="7902084" y="2013957"/>
            <a:ext cx="2182929" cy="677108"/>
          </a:xfrm>
          <a:prstGeom prst="rect">
            <a:avLst/>
          </a:prstGeom>
          <a:noFill/>
        </p:spPr>
        <p:txBody>
          <a:bodyPr wrap="square">
            <a:spAutoFit/>
          </a:bodyPr>
          <a:lstStyle/>
          <a:p>
            <a:pPr algn="ctr" fontAlgn="base"/>
            <a:r>
              <a:rPr lang="en-US" sz="1400" b="1" i="0" u="none" strike="noStrike" dirty="0">
                <a:solidFill>
                  <a:srgbClr val="535353"/>
                </a:solidFill>
                <a:effectLst/>
                <a:latin typeface="futura-pt"/>
              </a:rPr>
              <a:t>Brenden Kachenje</a:t>
            </a:r>
            <a:endParaRPr lang="en-US" sz="1400" b="1" i="0" dirty="0">
              <a:solidFill>
                <a:srgbClr val="535353"/>
              </a:solidFill>
              <a:effectLst/>
              <a:latin typeface="futura-pt"/>
            </a:endParaRPr>
          </a:p>
          <a:p>
            <a:pPr algn="ctr" fontAlgn="base"/>
            <a:r>
              <a:rPr lang="en-US" sz="1200" i="0" dirty="0">
                <a:effectLst/>
                <a:latin typeface="futura-pt"/>
              </a:rPr>
              <a:t>Director of Sales</a:t>
            </a:r>
          </a:p>
          <a:p>
            <a:pPr algn="ctr" fontAlgn="base"/>
            <a:r>
              <a:rPr lang="en-US" sz="1200" i="0" dirty="0">
                <a:effectLst/>
                <a:latin typeface="futura-pt"/>
              </a:rPr>
              <a:t>Bharti Airtel International</a:t>
            </a:r>
          </a:p>
        </p:txBody>
      </p:sp>
      <p:sp>
        <p:nvSpPr>
          <p:cNvPr id="59" name="TextBox 58">
            <a:extLst>
              <a:ext uri="{FF2B5EF4-FFF2-40B4-BE49-F238E27FC236}">
                <a16:creationId xmlns:a16="http://schemas.microsoft.com/office/drawing/2014/main" id="{119645BD-6935-3807-644D-B2C0C894B235}"/>
              </a:ext>
            </a:extLst>
          </p:cNvPr>
          <p:cNvSpPr txBox="1"/>
          <p:nvPr/>
        </p:nvSpPr>
        <p:spPr>
          <a:xfrm>
            <a:off x="1852573" y="3968833"/>
            <a:ext cx="2465614" cy="677108"/>
          </a:xfrm>
          <a:prstGeom prst="rect">
            <a:avLst/>
          </a:prstGeom>
          <a:noFill/>
        </p:spPr>
        <p:txBody>
          <a:bodyPr wrap="square">
            <a:spAutoFit/>
          </a:bodyPr>
          <a:lstStyle/>
          <a:p>
            <a:pPr algn="ctr" fontAlgn="base"/>
            <a:r>
              <a:rPr lang="en-US" sz="1400" b="1" i="0" u="none" strike="noStrike" dirty="0">
                <a:solidFill>
                  <a:srgbClr val="535353"/>
                </a:solidFill>
                <a:effectLst/>
                <a:latin typeface="futura-pt"/>
              </a:rPr>
              <a:t>Hussam Hammad</a:t>
            </a:r>
            <a:endParaRPr lang="en-US" sz="1400" b="1" i="0" dirty="0">
              <a:solidFill>
                <a:srgbClr val="535353"/>
              </a:solidFill>
              <a:effectLst/>
              <a:latin typeface="futura-pt"/>
            </a:endParaRPr>
          </a:p>
          <a:p>
            <a:pPr algn="ctr" fontAlgn="base"/>
            <a:r>
              <a:rPr lang="en-US" sz="1200" dirty="0">
                <a:latin typeface="futura-pt"/>
              </a:rPr>
              <a:t>Project Manager</a:t>
            </a:r>
            <a:r>
              <a:rPr lang="en-US" sz="1200" i="0" dirty="0">
                <a:effectLst/>
                <a:latin typeface="futura-pt"/>
              </a:rPr>
              <a:t> </a:t>
            </a:r>
          </a:p>
          <a:p>
            <a:pPr algn="ctr" fontAlgn="base"/>
            <a:r>
              <a:rPr lang="en-US" sz="1200" i="0" dirty="0" err="1">
                <a:effectLst/>
                <a:latin typeface="futura-pt"/>
              </a:rPr>
              <a:t>JoPACC</a:t>
            </a:r>
            <a:endParaRPr lang="en-US" sz="1200" i="0" dirty="0">
              <a:effectLst/>
              <a:latin typeface="futura-pt"/>
            </a:endParaRPr>
          </a:p>
        </p:txBody>
      </p:sp>
      <p:sp>
        <p:nvSpPr>
          <p:cNvPr id="60" name="TextBox 59">
            <a:extLst>
              <a:ext uri="{FF2B5EF4-FFF2-40B4-BE49-F238E27FC236}">
                <a16:creationId xmlns:a16="http://schemas.microsoft.com/office/drawing/2014/main" id="{22DE67AD-3C91-CE70-7F0C-4DFFC49DC1A1}"/>
              </a:ext>
            </a:extLst>
          </p:cNvPr>
          <p:cNvSpPr txBox="1"/>
          <p:nvPr/>
        </p:nvSpPr>
        <p:spPr>
          <a:xfrm>
            <a:off x="3829755" y="3945382"/>
            <a:ext cx="2465614" cy="677108"/>
          </a:xfrm>
          <a:prstGeom prst="rect">
            <a:avLst/>
          </a:prstGeom>
          <a:noFill/>
        </p:spPr>
        <p:txBody>
          <a:bodyPr wrap="square">
            <a:spAutoFit/>
          </a:bodyPr>
          <a:lstStyle/>
          <a:p>
            <a:pPr algn="ctr" fontAlgn="base"/>
            <a:r>
              <a:rPr lang="en-US" sz="1400" b="1" i="0" u="none" strike="noStrike" dirty="0">
                <a:solidFill>
                  <a:srgbClr val="535353"/>
                </a:solidFill>
                <a:effectLst/>
                <a:latin typeface="futura-pt"/>
              </a:rPr>
              <a:t>Innocent </a:t>
            </a:r>
            <a:r>
              <a:rPr lang="en-US" sz="1400" b="1" i="0" u="none" strike="noStrike" dirty="0" err="1">
                <a:solidFill>
                  <a:srgbClr val="535353"/>
                </a:solidFill>
                <a:effectLst/>
                <a:latin typeface="futura-pt"/>
              </a:rPr>
              <a:t>Mghogho</a:t>
            </a:r>
            <a:endParaRPr lang="en-US" sz="1400" b="1" i="0" dirty="0">
              <a:solidFill>
                <a:srgbClr val="535353"/>
              </a:solidFill>
              <a:effectLst/>
              <a:latin typeface="futura-pt"/>
            </a:endParaRPr>
          </a:p>
          <a:p>
            <a:pPr algn="ctr" fontAlgn="base"/>
            <a:r>
              <a:rPr lang="en-US" sz="1200" i="0" dirty="0">
                <a:effectLst/>
                <a:latin typeface="futura-pt"/>
              </a:rPr>
              <a:t>Digital Business Specialist FINCA Malawi</a:t>
            </a:r>
          </a:p>
        </p:txBody>
      </p:sp>
      <p:sp>
        <p:nvSpPr>
          <p:cNvPr id="61" name="TextBox 60">
            <a:extLst>
              <a:ext uri="{FF2B5EF4-FFF2-40B4-BE49-F238E27FC236}">
                <a16:creationId xmlns:a16="http://schemas.microsoft.com/office/drawing/2014/main" id="{2305B57D-3A02-B8A6-E975-F59CB16AEDAA}"/>
              </a:ext>
            </a:extLst>
          </p:cNvPr>
          <p:cNvSpPr txBox="1"/>
          <p:nvPr/>
        </p:nvSpPr>
        <p:spPr>
          <a:xfrm>
            <a:off x="1921769" y="2006975"/>
            <a:ext cx="2465614" cy="677108"/>
          </a:xfrm>
          <a:prstGeom prst="rect">
            <a:avLst/>
          </a:prstGeom>
          <a:noFill/>
        </p:spPr>
        <p:txBody>
          <a:bodyPr wrap="square">
            <a:spAutoFit/>
          </a:bodyPr>
          <a:lstStyle/>
          <a:p>
            <a:pPr algn="ctr" fontAlgn="base"/>
            <a:r>
              <a:rPr lang="en-US" sz="1400" b="1" i="0" u="none" strike="noStrike" dirty="0">
                <a:solidFill>
                  <a:srgbClr val="535353"/>
                </a:solidFill>
                <a:effectLst/>
                <a:latin typeface="futura-pt"/>
              </a:rPr>
              <a:t>Israt Jahan</a:t>
            </a:r>
            <a:endParaRPr lang="en-US" sz="1400" b="1" i="0" dirty="0">
              <a:solidFill>
                <a:srgbClr val="535353"/>
              </a:solidFill>
              <a:effectLst/>
              <a:latin typeface="futura-pt"/>
            </a:endParaRPr>
          </a:p>
          <a:p>
            <a:pPr algn="ctr" fontAlgn="base"/>
            <a:r>
              <a:rPr lang="en-US" sz="1200" i="0" dirty="0">
                <a:effectLst/>
                <a:latin typeface="futura-pt"/>
              </a:rPr>
              <a:t>Joint Director</a:t>
            </a:r>
          </a:p>
          <a:p>
            <a:pPr algn="ctr" fontAlgn="base"/>
            <a:r>
              <a:rPr lang="en-US" sz="1200" i="0" dirty="0">
                <a:effectLst/>
                <a:latin typeface="futura-pt"/>
              </a:rPr>
              <a:t>Bangladesh Bank</a:t>
            </a:r>
            <a:endParaRPr lang="en-US" sz="1400" i="0" dirty="0">
              <a:effectLst/>
              <a:latin typeface="futura-pt"/>
            </a:endParaRPr>
          </a:p>
        </p:txBody>
      </p:sp>
      <p:sp>
        <p:nvSpPr>
          <p:cNvPr id="62" name="TextBox 61">
            <a:extLst>
              <a:ext uri="{FF2B5EF4-FFF2-40B4-BE49-F238E27FC236}">
                <a16:creationId xmlns:a16="http://schemas.microsoft.com/office/drawing/2014/main" id="{85B13571-F57B-D797-3CF0-76B20A45F383}"/>
              </a:ext>
            </a:extLst>
          </p:cNvPr>
          <p:cNvSpPr txBox="1"/>
          <p:nvPr/>
        </p:nvSpPr>
        <p:spPr>
          <a:xfrm>
            <a:off x="5902592" y="5878081"/>
            <a:ext cx="2465614" cy="677108"/>
          </a:xfrm>
          <a:prstGeom prst="rect">
            <a:avLst/>
          </a:prstGeom>
          <a:noFill/>
        </p:spPr>
        <p:txBody>
          <a:bodyPr wrap="square">
            <a:spAutoFit/>
          </a:bodyPr>
          <a:lstStyle/>
          <a:p>
            <a:pPr algn="ctr" fontAlgn="base"/>
            <a:r>
              <a:rPr lang="en-US" sz="1400" b="1" i="0" u="none" strike="noStrike" dirty="0">
                <a:solidFill>
                  <a:srgbClr val="535353"/>
                </a:solidFill>
                <a:effectLst/>
                <a:latin typeface="futura-pt"/>
              </a:rPr>
              <a:t>Nana Nsiah </a:t>
            </a:r>
            <a:r>
              <a:rPr lang="en-US" sz="1400" b="1" i="0" u="none" strike="noStrike" dirty="0" err="1">
                <a:solidFill>
                  <a:srgbClr val="535353"/>
                </a:solidFill>
                <a:effectLst/>
                <a:latin typeface="futura-pt"/>
              </a:rPr>
              <a:t>Danso</a:t>
            </a:r>
            <a:endParaRPr lang="en-US" sz="1400" b="1" i="0" u="none" strike="noStrike" dirty="0">
              <a:solidFill>
                <a:srgbClr val="535353"/>
              </a:solidFill>
              <a:effectLst/>
              <a:latin typeface="futura-pt"/>
            </a:endParaRPr>
          </a:p>
          <a:p>
            <a:pPr algn="ctr" fontAlgn="base"/>
            <a:r>
              <a:rPr lang="en-US" sz="1200" i="0" dirty="0">
                <a:effectLst/>
                <a:latin typeface="futura-pt"/>
              </a:rPr>
              <a:t>Head of </a:t>
            </a:r>
            <a:r>
              <a:rPr lang="en-US" sz="1200" i="0" dirty="0" err="1">
                <a:effectLst/>
                <a:latin typeface="futura-pt"/>
              </a:rPr>
              <a:t>eBanking</a:t>
            </a:r>
            <a:endParaRPr lang="en-US" sz="1200" i="0" dirty="0">
              <a:effectLst/>
              <a:latin typeface="futura-pt"/>
            </a:endParaRPr>
          </a:p>
          <a:p>
            <a:pPr algn="ctr" fontAlgn="base"/>
            <a:r>
              <a:rPr lang="en-US" sz="1200" i="0" dirty="0">
                <a:effectLst/>
                <a:latin typeface="futura-pt"/>
              </a:rPr>
              <a:t>Fidelity Bank Ghana</a:t>
            </a:r>
          </a:p>
        </p:txBody>
      </p:sp>
      <p:sp>
        <p:nvSpPr>
          <p:cNvPr id="63" name="TextBox 62">
            <a:extLst>
              <a:ext uri="{FF2B5EF4-FFF2-40B4-BE49-F238E27FC236}">
                <a16:creationId xmlns:a16="http://schemas.microsoft.com/office/drawing/2014/main" id="{0CA6EC37-DE7B-06EA-BA95-2270CF1F0F38}"/>
              </a:ext>
            </a:extLst>
          </p:cNvPr>
          <p:cNvSpPr txBox="1"/>
          <p:nvPr/>
        </p:nvSpPr>
        <p:spPr>
          <a:xfrm>
            <a:off x="9647935" y="3945803"/>
            <a:ext cx="2650731" cy="677108"/>
          </a:xfrm>
          <a:prstGeom prst="rect">
            <a:avLst/>
          </a:prstGeom>
          <a:noFill/>
        </p:spPr>
        <p:txBody>
          <a:bodyPr wrap="square">
            <a:spAutoFit/>
          </a:bodyPr>
          <a:lstStyle/>
          <a:p>
            <a:pPr algn="ctr" fontAlgn="base"/>
            <a:r>
              <a:rPr lang="en-US" sz="1400" b="1" i="0" u="none" strike="noStrike" dirty="0">
                <a:solidFill>
                  <a:srgbClr val="535353"/>
                </a:solidFill>
                <a:effectLst/>
                <a:latin typeface="futura-pt"/>
              </a:rPr>
              <a:t>Kombe Kaponda</a:t>
            </a:r>
            <a:endParaRPr lang="en-US" sz="1400" b="1" i="0" dirty="0">
              <a:solidFill>
                <a:srgbClr val="535353"/>
              </a:solidFill>
              <a:effectLst/>
              <a:latin typeface="futura-pt"/>
            </a:endParaRPr>
          </a:p>
          <a:p>
            <a:pPr algn="ctr" fontAlgn="base"/>
            <a:r>
              <a:rPr lang="en-US" sz="1200" i="0" dirty="0">
                <a:effectLst/>
                <a:latin typeface="futura-pt"/>
              </a:rPr>
              <a:t>Financial Markets Specialist Central Bank of Zambia</a:t>
            </a:r>
          </a:p>
        </p:txBody>
      </p:sp>
      <p:sp>
        <p:nvSpPr>
          <p:cNvPr id="64" name="TextBox 63">
            <a:extLst>
              <a:ext uri="{FF2B5EF4-FFF2-40B4-BE49-F238E27FC236}">
                <a16:creationId xmlns:a16="http://schemas.microsoft.com/office/drawing/2014/main" id="{2D358335-7CDB-EFEA-A74C-ED76D83C131D}"/>
              </a:ext>
            </a:extLst>
          </p:cNvPr>
          <p:cNvSpPr txBox="1"/>
          <p:nvPr/>
        </p:nvSpPr>
        <p:spPr>
          <a:xfrm>
            <a:off x="0" y="5935838"/>
            <a:ext cx="2465614" cy="892552"/>
          </a:xfrm>
          <a:prstGeom prst="rect">
            <a:avLst/>
          </a:prstGeom>
          <a:noFill/>
        </p:spPr>
        <p:txBody>
          <a:bodyPr wrap="square">
            <a:spAutoFit/>
          </a:bodyPr>
          <a:lstStyle/>
          <a:p>
            <a:pPr algn="ctr" fontAlgn="base"/>
            <a:r>
              <a:rPr lang="en-US" sz="1400" b="1" i="0" u="none" strike="noStrike" dirty="0">
                <a:solidFill>
                  <a:srgbClr val="535353"/>
                </a:solidFill>
                <a:effectLst/>
                <a:latin typeface="futura-pt"/>
              </a:rPr>
              <a:t>Abdul Mumin</a:t>
            </a:r>
            <a:endParaRPr lang="en-US" sz="1400" b="1" i="0" dirty="0">
              <a:solidFill>
                <a:srgbClr val="535353"/>
              </a:solidFill>
              <a:effectLst/>
              <a:latin typeface="futura-pt"/>
            </a:endParaRPr>
          </a:p>
          <a:p>
            <a:pPr algn="ctr" fontAlgn="base"/>
            <a:r>
              <a:rPr lang="en-US" sz="1200" i="0" dirty="0">
                <a:effectLst/>
                <a:latin typeface="futura-pt"/>
              </a:rPr>
              <a:t>Assistant Vice President </a:t>
            </a:r>
          </a:p>
          <a:p>
            <a:pPr algn="ctr" fontAlgn="base"/>
            <a:r>
              <a:rPr lang="en-US" sz="1200" i="0" dirty="0">
                <a:effectLst/>
                <a:latin typeface="futura-pt"/>
              </a:rPr>
              <a:t>Union Bank Limited</a:t>
            </a:r>
          </a:p>
          <a:p>
            <a:pPr algn="ctr" fontAlgn="base"/>
            <a:endParaRPr lang="en-US" sz="1400" i="0" dirty="0">
              <a:effectLst/>
              <a:latin typeface="futura-pt"/>
            </a:endParaRPr>
          </a:p>
        </p:txBody>
      </p:sp>
      <p:sp>
        <p:nvSpPr>
          <p:cNvPr id="65" name="TextBox 64">
            <a:extLst>
              <a:ext uri="{FF2B5EF4-FFF2-40B4-BE49-F238E27FC236}">
                <a16:creationId xmlns:a16="http://schemas.microsoft.com/office/drawing/2014/main" id="{B862E40F-98C1-5991-2868-FC6CA9BE5539}"/>
              </a:ext>
            </a:extLst>
          </p:cNvPr>
          <p:cNvSpPr txBox="1"/>
          <p:nvPr/>
        </p:nvSpPr>
        <p:spPr>
          <a:xfrm>
            <a:off x="1959027" y="5936259"/>
            <a:ext cx="2465614" cy="892552"/>
          </a:xfrm>
          <a:prstGeom prst="rect">
            <a:avLst/>
          </a:prstGeom>
          <a:noFill/>
        </p:spPr>
        <p:txBody>
          <a:bodyPr wrap="square">
            <a:spAutoFit/>
          </a:bodyPr>
          <a:lstStyle/>
          <a:p>
            <a:pPr algn="ctr" fontAlgn="base"/>
            <a:r>
              <a:rPr lang="en-US" sz="1400" b="1" i="0" u="none" strike="noStrike" dirty="0">
                <a:solidFill>
                  <a:srgbClr val="535353"/>
                </a:solidFill>
                <a:effectLst/>
                <a:latin typeface="futura-pt"/>
              </a:rPr>
              <a:t>Mika Chundu</a:t>
            </a:r>
            <a:endParaRPr lang="en-US" sz="1400" b="1" i="0" dirty="0">
              <a:solidFill>
                <a:srgbClr val="535353"/>
              </a:solidFill>
              <a:effectLst/>
              <a:latin typeface="futura-pt"/>
            </a:endParaRPr>
          </a:p>
          <a:p>
            <a:pPr algn="ctr" fontAlgn="base"/>
            <a:r>
              <a:rPr lang="en-US" sz="1200" i="0" dirty="0">
                <a:effectLst/>
                <a:latin typeface="futura-pt"/>
              </a:rPr>
              <a:t>Digital Payment Systems Consultant</a:t>
            </a:r>
          </a:p>
          <a:p>
            <a:pPr algn="ctr" fontAlgn="base"/>
            <a:endParaRPr lang="en-US" sz="1400" i="0" dirty="0">
              <a:effectLst/>
              <a:latin typeface="futura-pt"/>
            </a:endParaRPr>
          </a:p>
        </p:txBody>
      </p:sp>
      <p:pic>
        <p:nvPicPr>
          <p:cNvPr id="66" name="Picture 65">
            <a:extLst>
              <a:ext uri="{FF2B5EF4-FFF2-40B4-BE49-F238E27FC236}">
                <a16:creationId xmlns:a16="http://schemas.microsoft.com/office/drawing/2014/main" id="{321DA6B0-EDD2-5240-0BCF-F3B2369339FD}"/>
              </a:ext>
            </a:extLst>
          </p:cNvPr>
          <p:cNvPicPr>
            <a:picLocks noChangeAspect="1"/>
          </p:cNvPicPr>
          <p:nvPr/>
        </p:nvPicPr>
        <p:blipFill>
          <a:blip r:embed="rId20"/>
          <a:stretch>
            <a:fillRect/>
          </a:stretch>
        </p:blipFill>
        <p:spPr>
          <a:xfrm>
            <a:off x="10420422" y="4862060"/>
            <a:ext cx="1031590" cy="1031590"/>
          </a:xfrm>
          <a:prstGeom prst="ellipse">
            <a:avLst/>
          </a:prstGeom>
        </p:spPr>
      </p:pic>
      <p:sp>
        <p:nvSpPr>
          <p:cNvPr id="67" name="TextBox 66">
            <a:extLst>
              <a:ext uri="{FF2B5EF4-FFF2-40B4-BE49-F238E27FC236}">
                <a16:creationId xmlns:a16="http://schemas.microsoft.com/office/drawing/2014/main" id="{3EA4AC54-38E3-2E96-57CB-2786A6BFEC62}"/>
              </a:ext>
            </a:extLst>
          </p:cNvPr>
          <p:cNvSpPr txBox="1"/>
          <p:nvPr/>
        </p:nvSpPr>
        <p:spPr>
          <a:xfrm>
            <a:off x="9721988" y="5876896"/>
            <a:ext cx="2465614" cy="677108"/>
          </a:xfrm>
          <a:prstGeom prst="rect">
            <a:avLst/>
          </a:prstGeom>
          <a:noFill/>
        </p:spPr>
        <p:txBody>
          <a:bodyPr wrap="square">
            <a:spAutoFit/>
          </a:bodyPr>
          <a:lstStyle/>
          <a:p>
            <a:pPr algn="ctr"/>
            <a:r>
              <a:rPr lang="en-US" sz="1400" b="1" i="0" dirty="0" err="1">
                <a:solidFill>
                  <a:srgbClr val="343434"/>
                </a:solidFill>
                <a:effectLst/>
                <a:latin typeface="futura-pt"/>
              </a:rPr>
              <a:t>Njelesani</a:t>
            </a:r>
            <a:r>
              <a:rPr lang="en-US" sz="1400" b="1" i="0" dirty="0">
                <a:solidFill>
                  <a:srgbClr val="343434"/>
                </a:solidFill>
                <a:effectLst/>
                <a:latin typeface="futura-pt"/>
              </a:rPr>
              <a:t> </a:t>
            </a:r>
            <a:r>
              <a:rPr lang="en-US" sz="1400" b="1" i="0" dirty="0" err="1">
                <a:solidFill>
                  <a:srgbClr val="343434"/>
                </a:solidFill>
                <a:effectLst/>
                <a:latin typeface="futura-pt"/>
              </a:rPr>
              <a:t>Kayula</a:t>
            </a:r>
            <a:endParaRPr lang="en-US" sz="1400" b="1" i="0" dirty="0">
              <a:solidFill>
                <a:srgbClr val="343434"/>
              </a:solidFill>
              <a:effectLst/>
              <a:latin typeface="futura-pt"/>
            </a:endParaRPr>
          </a:p>
          <a:p>
            <a:pPr algn="ctr"/>
            <a:r>
              <a:rPr lang="en-US" sz="1200" i="0" dirty="0">
                <a:solidFill>
                  <a:srgbClr val="343434"/>
                </a:solidFill>
                <a:effectLst/>
                <a:latin typeface="futura-pt"/>
              </a:rPr>
              <a:t>Risk Officer</a:t>
            </a:r>
          </a:p>
          <a:p>
            <a:pPr algn="ctr"/>
            <a:r>
              <a:rPr lang="en-US" sz="1200" i="0" dirty="0">
                <a:solidFill>
                  <a:srgbClr val="343434"/>
                </a:solidFill>
                <a:effectLst/>
                <a:latin typeface="futura-pt"/>
              </a:rPr>
              <a:t>ZECHL</a:t>
            </a:r>
          </a:p>
        </p:txBody>
      </p:sp>
      <p:pic>
        <p:nvPicPr>
          <p:cNvPr id="1026" name="Picture 2" descr="Aurela Z.">
            <a:extLst>
              <a:ext uri="{FF2B5EF4-FFF2-40B4-BE49-F238E27FC236}">
                <a16:creationId xmlns:a16="http://schemas.microsoft.com/office/drawing/2014/main" id="{4E86220F-5A1F-7313-30E2-B5D1375854C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548810" y="4906362"/>
            <a:ext cx="1031591" cy="1031591"/>
          </a:xfrm>
          <a:prstGeom prst="ellipse">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2074E55B-366B-F851-6090-EC88ADF9B3B9}"/>
              </a:ext>
            </a:extLst>
          </p:cNvPr>
          <p:cNvSpPr txBox="1"/>
          <p:nvPr/>
        </p:nvSpPr>
        <p:spPr>
          <a:xfrm>
            <a:off x="7752690" y="3945382"/>
            <a:ext cx="2585843" cy="677108"/>
          </a:xfrm>
          <a:prstGeom prst="rect">
            <a:avLst/>
          </a:prstGeom>
          <a:noFill/>
        </p:spPr>
        <p:txBody>
          <a:bodyPr wrap="square">
            <a:spAutoFit/>
          </a:bodyPr>
          <a:lstStyle/>
          <a:p>
            <a:pPr algn="ctr"/>
            <a:r>
              <a:rPr lang="en-US" sz="1400" b="1" i="0" dirty="0">
                <a:solidFill>
                  <a:srgbClr val="343434"/>
                </a:solidFill>
                <a:effectLst/>
                <a:latin typeface="futura-pt"/>
              </a:rPr>
              <a:t>Jill Lagos Shemin</a:t>
            </a:r>
          </a:p>
          <a:p>
            <a:pPr algn="ctr"/>
            <a:r>
              <a:rPr lang="en-US" sz="1200" i="0" dirty="0">
                <a:solidFill>
                  <a:srgbClr val="343434"/>
                </a:solidFill>
                <a:effectLst/>
                <a:latin typeface="futura-pt"/>
              </a:rPr>
              <a:t>Engagement Lead</a:t>
            </a:r>
          </a:p>
          <a:p>
            <a:pPr algn="ctr" fontAlgn="base"/>
            <a:r>
              <a:rPr lang="en-US" sz="1200" i="0" dirty="0">
                <a:effectLst/>
                <a:latin typeface="futura-pt"/>
              </a:rPr>
              <a:t>CCAF</a:t>
            </a:r>
            <a:endParaRPr lang="en-US" sz="1400" i="0" dirty="0">
              <a:effectLst/>
              <a:latin typeface="futura-pt"/>
            </a:endParaRPr>
          </a:p>
        </p:txBody>
      </p:sp>
      <p:sp>
        <p:nvSpPr>
          <p:cNvPr id="71" name="TextBox 70">
            <a:extLst>
              <a:ext uri="{FF2B5EF4-FFF2-40B4-BE49-F238E27FC236}">
                <a16:creationId xmlns:a16="http://schemas.microsoft.com/office/drawing/2014/main" id="{66925FB1-9E9D-ACA7-F84A-2E93376E23AE}"/>
              </a:ext>
            </a:extLst>
          </p:cNvPr>
          <p:cNvSpPr txBox="1"/>
          <p:nvPr/>
        </p:nvSpPr>
        <p:spPr>
          <a:xfrm>
            <a:off x="-75316" y="4007184"/>
            <a:ext cx="2465614" cy="892552"/>
          </a:xfrm>
          <a:prstGeom prst="rect">
            <a:avLst/>
          </a:prstGeom>
          <a:noFill/>
        </p:spPr>
        <p:txBody>
          <a:bodyPr wrap="square">
            <a:spAutoFit/>
          </a:bodyPr>
          <a:lstStyle/>
          <a:p>
            <a:pPr algn="ctr"/>
            <a:r>
              <a:rPr lang="en-US" sz="1400" b="1" i="0" dirty="0">
                <a:solidFill>
                  <a:srgbClr val="343434"/>
                </a:solidFill>
                <a:effectLst/>
                <a:latin typeface="futura-pt"/>
              </a:rPr>
              <a:t>Haoua Souley</a:t>
            </a:r>
          </a:p>
          <a:p>
            <a:pPr algn="ctr"/>
            <a:r>
              <a:rPr lang="en-US" sz="1200" i="0" dirty="0">
                <a:solidFill>
                  <a:srgbClr val="343434"/>
                </a:solidFill>
                <a:effectLst/>
                <a:latin typeface="futura-pt"/>
              </a:rPr>
              <a:t>Digital Finance Specialist </a:t>
            </a:r>
          </a:p>
          <a:p>
            <a:pPr algn="ctr"/>
            <a:r>
              <a:rPr lang="en-US" sz="1200" i="0" dirty="0">
                <a:solidFill>
                  <a:srgbClr val="343434"/>
                </a:solidFill>
                <a:effectLst/>
                <a:latin typeface="futura-pt"/>
              </a:rPr>
              <a:t>Consultant</a:t>
            </a:r>
          </a:p>
          <a:p>
            <a:pPr algn="ctr" fontAlgn="base"/>
            <a:endParaRPr lang="en-US" sz="1400" i="0" dirty="0">
              <a:effectLst/>
              <a:latin typeface="futura-pt"/>
            </a:endParaRPr>
          </a:p>
        </p:txBody>
      </p:sp>
      <p:sp>
        <p:nvSpPr>
          <p:cNvPr id="72" name="TextBox 71">
            <a:extLst>
              <a:ext uri="{FF2B5EF4-FFF2-40B4-BE49-F238E27FC236}">
                <a16:creationId xmlns:a16="http://schemas.microsoft.com/office/drawing/2014/main" id="{FF0408DE-6FB4-E8A7-156C-1E599CE3B5D7}"/>
              </a:ext>
            </a:extLst>
          </p:cNvPr>
          <p:cNvSpPr txBox="1"/>
          <p:nvPr/>
        </p:nvSpPr>
        <p:spPr>
          <a:xfrm>
            <a:off x="7897742" y="5888829"/>
            <a:ext cx="2465614" cy="677108"/>
          </a:xfrm>
          <a:prstGeom prst="rect">
            <a:avLst/>
          </a:prstGeom>
          <a:noFill/>
        </p:spPr>
        <p:txBody>
          <a:bodyPr wrap="square">
            <a:spAutoFit/>
          </a:bodyPr>
          <a:lstStyle/>
          <a:p>
            <a:pPr algn="ctr" fontAlgn="base"/>
            <a:r>
              <a:rPr lang="en-US" sz="1400" b="1" i="0" u="none" strike="noStrike" dirty="0">
                <a:solidFill>
                  <a:srgbClr val="535353"/>
                </a:solidFill>
                <a:effectLst/>
                <a:latin typeface="futura-pt"/>
              </a:rPr>
              <a:t>Soban Najam</a:t>
            </a:r>
            <a:endParaRPr lang="en-US" sz="1400" b="1" i="0" dirty="0">
              <a:solidFill>
                <a:srgbClr val="535353"/>
              </a:solidFill>
              <a:effectLst/>
              <a:latin typeface="futura-pt"/>
            </a:endParaRPr>
          </a:p>
          <a:p>
            <a:pPr algn="ctr" fontAlgn="base"/>
            <a:r>
              <a:rPr lang="en-US" sz="1200" i="0" dirty="0">
                <a:effectLst/>
                <a:latin typeface="futura-pt"/>
              </a:rPr>
              <a:t>Program Manager</a:t>
            </a:r>
          </a:p>
          <a:p>
            <a:pPr algn="ctr" fontAlgn="base"/>
            <a:r>
              <a:rPr lang="en-US" sz="1200" i="0" dirty="0" err="1">
                <a:effectLst/>
                <a:latin typeface="futura-pt"/>
              </a:rPr>
              <a:t>Paysys</a:t>
            </a:r>
            <a:r>
              <a:rPr lang="en-US" sz="1200" i="0" dirty="0">
                <a:effectLst/>
                <a:latin typeface="futura-pt"/>
              </a:rPr>
              <a:t> Labs </a:t>
            </a:r>
          </a:p>
        </p:txBody>
      </p:sp>
      <p:sp>
        <p:nvSpPr>
          <p:cNvPr id="73" name="TextBox 72">
            <a:extLst>
              <a:ext uri="{FF2B5EF4-FFF2-40B4-BE49-F238E27FC236}">
                <a16:creationId xmlns:a16="http://schemas.microsoft.com/office/drawing/2014/main" id="{7B7E27A4-B452-407C-B483-093DE3AB34CF}"/>
              </a:ext>
            </a:extLst>
          </p:cNvPr>
          <p:cNvSpPr txBox="1"/>
          <p:nvPr/>
        </p:nvSpPr>
        <p:spPr>
          <a:xfrm>
            <a:off x="3910487" y="5943235"/>
            <a:ext cx="2465614" cy="892552"/>
          </a:xfrm>
          <a:prstGeom prst="rect">
            <a:avLst/>
          </a:prstGeom>
          <a:noFill/>
        </p:spPr>
        <p:txBody>
          <a:bodyPr wrap="square">
            <a:spAutoFit/>
          </a:bodyPr>
          <a:lstStyle/>
          <a:p>
            <a:pPr algn="ctr" fontAlgn="base"/>
            <a:r>
              <a:rPr lang="en-US" sz="1400" b="1" i="0" u="none" strike="noStrike" dirty="0" err="1">
                <a:solidFill>
                  <a:srgbClr val="535353"/>
                </a:solidFill>
                <a:effectLst/>
                <a:latin typeface="futura-pt"/>
              </a:rPr>
              <a:t>Aurela</a:t>
            </a:r>
            <a:r>
              <a:rPr lang="en-US" sz="1400" b="1" i="0" u="none" strike="noStrike" dirty="0">
                <a:solidFill>
                  <a:srgbClr val="535353"/>
                </a:solidFill>
                <a:effectLst/>
                <a:latin typeface="futura-pt"/>
              </a:rPr>
              <a:t> </a:t>
            </a:r>
            <a:r>
              <a:rPr lang="en-US" sz="1400" b="1" i="0" u="none" strike="noStrike" dirty="0" err="1">
                <a:solidFill>
                  <a:srgbClr val="535353"/>
                </a:solidFill>
                <a:effectLst/>
                <a:latin typeface="futura-pt"/>
              </a:rPr>
              <a:t>Zoto</a:t>
            </a:r>
            <a:endParaRPr lang="en-US" sz="1400" b="1" i="0" u="none" strike="noStrike" dirty="0">
              <a:solidFill>
                <a:srgbClr val="535353"/>
              </a:solidFill>
              <a:effectLst/>
              <a:latin typeface="futura-pt"/>
            </a:endParaRPr>
          </a:p>
          <a:p>
            <a:pPr algn="ctr" fontAlgn="base"/>
            <a:r>
              <a:rPr lang="en-US" sz="1200" i="0" dirty="0">
                <a:effectLst/>
                <a:latin typeface="futura-pt"/>
              </a:rPr>
              <a:t>Program Manager</a:t>
            </a:r>
          </a:p>
          <a:p>
            <a:pPr algn="ctr" fontAlgn="base"/>
            <a:r>
              <a:rPr lang="en-US" sz="1200" dirty="0">
                <a:latin typeface="futura-pt"/>
              </a:rPr>
              <a:t>SWIFT</a:t>
            </a:r>
            <a:endParaRPr lang="en-US" sz="1200" i="0" dirty="0">
              <a:effectLst/>
              <a:latin typeface="futura-pt"/>
            </a:endParaRPr>
          </a:p>
          <a:p>
            <a:pPr algn="ctr" fontAlgn="base"/>
            <a:endParaRPr lang="en-US" sz="1400" i="0" dirty="0">
              <a:effectLst/>
              <a:latin typeface="futura-pt"/>
            </a:endParaRPr>
          </a:p>
        </p:txBody>
      </p:sp>
      <p:sp>
        <p:nvSpPr>
          <p:cNvPr id="2" name="TextBox 1">
            <a:extLst>
              <a:ext uri="{FF2B5EF4-FFF2-40B4-BE49-F238E27FC236}">
                <a16:creationId xmlns:a16="http://schemas.microsoft.com/office/drawing/2014/main" id="{BDF4303B-DC99-2A3F-7320-A8DA802B5F9D}"/>
              </a:ext>
            </a:extLst>
          </p:cNvPr>
          <p:cNvSpPr txBox="1"/>
          <p:nvPr/>
        </p:nvSpPr>
        <p:spPr>
          <a:xfrm>
            <a:off x="9876985" y="2006975"/>
            <a:ext cx="2182929" cy="677108"/>
          </a:xfrm>
          <a:prstGeom prst="rect">
            <a:avLst/>
          </a:prstGeom>
          <a:noFill/>
        </p:spPr>
        <p:txBody>
          <a:bodyPr wrap="square">
            <a:spAutoFit/>
          </a:bodyPr>
          <a:lstStyle/>
          <a:p>
            <a:pPr algn="ctr" fontAlgn="base"/>
            <a:r>
              <a:rPr lang="en-US" sz="1400" b="1" i="0" u="none" strike="noStrike" dirty="0" err="1">
                <a:solidFill>
                  <a:srgbClr val="535353"/>
                </a:solidFill>
                <a:effectLst/>
                <a:latin typeface="futura-pt"/>
              </a:rPr>
              <a:t>Giramu</a:t>
            </a:r>
            <a:r>
              <a:rPr lang="en-US" sz="1400" b="1" i="0" u="none" strike="noStrike" dirty="0">
                <a:solidFill>
                  <a:srgbClr val="535353"/>
                </a:solidFill>
                <a:effectLst/>
                <a:latin typeface="futura-pt"/>
              </a:rPr>
              <a:t> </a:t>
            </a:r>
            <a:r>
              <a:rPr lang="en-US" sz="1400" b="1" i="0" u="none" strike="noStrike" dirty="0" err="1">
                <a:solidFill>
                  <a:srgbClr val="535353"/>
                </a:solidFill>
                <a:effectLst/>
                <a:latin typeface="futura-pt"/>
              </a:rPr>
              <a:t>Fekadu</a:t>
            </a:r>
            <a:endParaRPr lang="en-US" sz="1400" b="1" i="0" dirty="0">
              <a:solidFill>
                <a:srgbClr val="535353"/>
              </a:solidFill>
              <a:effectLst/>
              <a:latin typeface="futura-pt"/>
            </a:endParaRPr>
          </a:p>
          <a:p>
            <a:pPr algn="ctr" fontAlgn="base"/>
            <a:r>
              <a:rPr lang="en-US" sz="1200" i="0" dirty="0">
                <a:effectLst/>
                <a:latin typeface="futura-pt"/>
              </a:rPr>
              <a:t>Internal Auditor</a:t>
            </a:r>
          </a:p>
          <a:p>
            <a:pPr algn="ctr" fontAlgn="base"/>
            <a:r>
              <a:rPr lang="en-US" sz="1200" i="0" dirty="0" err="1">
                <a:effectLst/>
                <a:latin typeface="futura-pt"/>
              </a:rPr>
              <a:t>EthSwitch</a:t>
            </a:r>
            <a:r>
              <a:rPr lang="en-US" sz="1200" i="0" dirty="0">
                <a:effectLst/>
                <a:latin typeface="futura-pt"/>
              </a:rPr>
              <a:t> S.C.</a:t>
            </a:r>
          </a:p>
        </p:txBody>
      </p:sp>
    </p:spTree>
    <p:extLst>
      <p:ext uri="{BB962C8B-B14F-4D97-AF65-F5344CB8AC3E}">
        <p14:creationId xmlns:p14="http://schemas.microsoft.com/office/powerpoint/2010/main" val="31683214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DF">
  <a:themeElements>
    <a:clrScheme name="DF">
      <a:dk1>
        <a:srgbClr val="000000"/>
      </a:dk1>
      <a:lt1>
        <a:sysClr val="window" lastClr="FFFFFF"/>
      </a:lt1>
      <a:dk2>
        <a:srgbClr val="030405"/>
      </a:dk2>
      <a:lt2>
        <a:srgbClr val="B8B6B5"/>
      </a:lt2>
      <a:accent1>
        <a:srgbClr val="C61E26"/>
      </a:accent1>
      <a:accent2>
        <a:srgbClr val="63102A"/>
      </a:accent2>
      <a:accent3>
        <a:srgbClr val="9B1941"/>
      </a:accent3>
      <a:accent4>
        <a:srgbClr val="2A988B"/>
      </a:accent4>
      <a:accent5>
        <a:srgbClr val="A79632"/>
      </a:accent5>
      <a:accent6>
        <a:srgbClr val="D54227"/>
      </a:accent6>
      <a:hlink>
        <a:srgbClr val="9B1941"/>
      </a:hlink>
      <a:folHlink>
        <a:srgbClr val="63102A"/>
      </a:folHlink>
    </a:clrScheme>
    <a:fontScheme name="Custom 1">
      <a:majorFont>
        <a:latin typeface="Sofia Pro"/>
        <a:ea typeface=""/>
        <a:cs typeface=""/>
      </a:majorFont>
      <a:minorFont>
        <a:latin typeface="Sof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F" id="{712755F9-CDFF-464A-A148-9F79B171A3C5}" vid="{B547D452-B854-470C-AA5C-4873AEB225F3}"/>
    </a:ext>
  </a:extLst>
</a:theme>
</file>

<file path=ppt/theme/theme3.xml><?xml version="1.0" encoding="utf-8"?>
<a:theme xmlns:a="http://schemas.openxmlformats.org/drawingml/2006/main" name="DF">
  <a:themeElements>
    <a:clrScheme name="DF">
      <a:dk1>
        <a:srgbClr val="000000"/>
      </a:dk1>
      <a:lt1>
        <a:sysClr val="window" lastClr="FFFFFF"/>
      </a:lt1>
      <a:dk2>
        <a:srgbClr val="030405"/>
      </a:dk2>
      <a:lt2>
        <a:srgbClr val="B8B6B5"/>
      </a:lt2>
      <a:accent1>
        <a:srgbClr val="C61E26"/>
      </a:accent1>
      <a:accent2>
        <a:srgbClr val="63102A"/>
      </a:accent2>
      <a:accent3>
        <a:srgbClr val="9B1941"/>
      </a:accent3>
      <a:accent4>
        <a:srgbClr val="2A988B"/>
      </a:accent4>
      <a:accent5>
        <a:srgbClr val="A79632"/>
      </a:accent5>
      <a:accent6>
        <a:srgbClr val="D54227"/>
      </a:accent6>
      <a:hlink>
        <a:srgbClr val="9B1941"/>
      </a:hlink>
      <a:folHlink>
        <a:srgbClr val="63102A"/>
      </a:folHlink>
    </a:clrScheme>
    <a:fontScheme name="Custom 1">
      <a:majorFont>
        <a:latin typeface="Sofia Pro"/>
        <a:ea typeface=""/>
        <a:cs typeface=""/>
      </a:majorFont>
      <a:minorFont>
        <a:latin typeface="Sof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F" id="{712755F9-CDFF-464A-A148-9F79B171A3C5}" vid="{B547D452-B854-470C-AA5C-4873AEB225F3}"/>
    </a:ext>
  </a:extLst>
</a:theme>
</file>

<file path=ppt/theme/theme4.xml><?xml version="1.0" encoding="utf-8"?>
<a:theme xmlns:a="http://schemas.openxmlformats.org/drawingml/2006/main" name="2_DF">
  <a:themeElements>
    <a:clrScheme name="DF">
      <a:dk1>
        <a:srgbClr val="000000"/>
      </a:dk1>
      <a:lt1>
        <a:sysClr val="window" lastClr="FFFFFF"/>
      </a:lt1>
      <a:dk2>
        <a:srgbClr val="030405"/>
      </a:dk2>
      <a:lt2>
        <a:srgbClr val="B8B6B5"/>
      </a:lt2>
      <a:accent1>
        <a:srgbClr val="C61E26"/>
      </a:accent1>
      <a:accent2>
        <a:srgbClr val="63102A"/>
      </a:accent2>
      <a:accent3>
        <a:srgbClr val="9B1941"/>
      </a:accent3>
      <a:accent4>
        <a:srgbClr val="2A988B"/>
      </a:accent4>
      <a:accent5>
        <a:srgbClr val="A79632"/>
      </a:accent5>
      <a:accent6>
        <a:srgbClr val="D54227"/>
      </a:accent6>
      <a:hlink>
        <a:srgbClr val="9B1941"/>
      </a:hlink>
      <a:folHlink>
        <a:srgbClr val="63102A"/>
      </a:folHlink>
    </a:clrScheme>
    <a:fontScheme name="Custom 1">
      <a:majorFont>
        <a:latin typeface="Sofia Pro"/>
        <a:ea typeface=""/>
        <a:cs typeface=""/>
      </a:majorFont>
      <a:minorFont>
        <a:latin typeface="Sof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F" id="{712755F9-CDFF-464A-A148-9F79B171A3C5}" vid="{B547D452-B854-470C-AA5C-4873AEB225F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1287</Words>
  <Application>Microsoft Office PowerPoint</Application>
  <PresentationFormat>Widescreen</PresentationFormat>
  <Paragraphs>213</Paragraphs>
  <Slides>7</Slides>
  <Notes>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7</vt:i4>
      </vt:variant>
    </vt:vector>
  </HeadingPairs>
  <TitlesOfParts>
    <vt:vector size="21" baseType="lpstr">
      <vt:lpstr>Arial</vt:lpstr>
      <vt:lpstr>Calibri</vt:lpstr>
      <vt:lpstr>Calibri Light</vt:lpstr>
      <vt:lpstr>futura-pt</vt:lpstr>
      <vt:lpstr>McKinsey Sans Light</vt:lpstr>
      <vt:lpstr>Raleway</vt:lpstr>
      <vt:lpstr>Raleway Light</vt:lpstr>
      <vt:lpstr>Roboto</vt:lpstr>
      <vt:lpstr>Sofia Pro</vt:lpstr>
      <vt:lpstr>Sofia Pro Light</vt:lpstr>
      <vt:lpstr>Office Theme</vt:lpstr>
      <vt:lpstr>1_DF</vt:lpstr>
      <vt:lpstr>DF</vt:lpstr>
      <vt:lpstr>2_DF</vt:lpstr>
      <vt:lpstr>PowerPoint Presentation</vt:lpstr>
      <vt:lpstr>PowerPoint Presentation</vt:lpstr>
      <vt:lpstr>PowerPoint Presentation</vt:lpstr>
      <vt:lpstr>PowerPoint Presentation</vt:lpstr>
      <vt:lpstr>Achieving Scale, Strengthen Ecosystem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Xavier Martin</dc:creator>
  <cp:lastModifiedBy>Tariro Nyimo</cp:lastModifiedBy>
  <cp:revision>34</cp:revision>
  <dcterms:created xsi:type="dcterms:W3CDTF">2021-03-31T11:03:41Z</dcterms:created>
  <dcterms:modified xsi:type="dcterms:W3CDTF">2023-11-01T06:26:06Z</dcterms:modified>
</cp:coreProperties>
</file>